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56" r:id="rId2"/>
    <p:sldId id="257" r:id="rId3"/>
    <p:sldId id="298" r:id="rId4"/>
    <p:sldId id="265" r:id="rId5"/>
    <p:sldId id="266" r:id="rId6"/>
    <p:sldId id="267" r:id="rId7"/>
    <p:sldId id="268" r:id="rId8"/>
    <p:sldId id="260" r:id="rId9"/>
    <p:sldId id="337" r:id="rId10"/>
    <p:sldId id="261" r:id="rId11"/>
    <p:sldId id="258" r:id="rId12"/>
    <p:sldId id="262" r:id="rId13"/>
    <p:sldId id="269" r:id="rId14"/>
    <p:sldId id="271" r:id="rId15"/>
    <p:sldId id="270" r:id="rId16"/>
    <p:sldId id="263" r:id="rId17"/>
    <p:sldId id="264" r:id="rId18"/>
    <p:sldId id="272" r:id="rId19"/>
    <p:sldId id="273" r:id="rId20"/>
    <p:sldId id="274" r:id="rId21"/>
    <p:sldId id="275" r:id="rId22"/>
    <p:sldId id="277" r:id="rId23"/>
    <p:sldId id="339" r:id="rId24"/>
    <p:sldId id="276" r:id="rId25"/>
    <p:sldId id="340" r:id="rId26"/>
    <p:sldId id="336" r:id="rId27"/>
    <p:sldId id="341" r:id="rId28"/>
    <p:sldId id="281" r:id="rId29"/>
    <p:sldId id="279" r:id="rId30"/>
    <p:sldId id="280" r:id="rId31"/>
    <p:sldId id="282" r:id="rId32"/>
    <p:sldId id="283" r:id="rId33"/>
    <p:sldId id="284" r:id="rId34"/>
    <p:sldId id="285" r:id="rId35"/>
    <p:sldId id="286" r:id="rId36"/>
    <p:sldId id="287" r:id="rId37"/>
    <p:sldId id="288" r:id="rId38"/>
    <p:sldId id="289" r:id="rId39"/>
    <p:sldId id="290" r:id="rId40"/>
    <p:sldId id="291" r:id="rId41"/>
    <p:sldId id="292" r:id="rId42"/>
    <p:sldId id="295" r:id="rId43"/>
    <p:sldId id="293" r:id="rId44"/>
    <p:sldId id="294" r:id="rId45"/>
    <p:sldId id="296" r:id="rId46"/>
    <p:sldId id="297" r:id="rId47"/>
    <p:sldId id="299" r:id="rId48"/>
    <p:sldId id="300" r:id="rId49"/>
    <p:sldId id="301" r:id="rId50"/>
    <p:sldId id="322" r:id="rId51"/>
    <p:sldId id="323" r:id="rId52"/>
    <p:sldId id="302" r:id="rId53"/>
    <p:sldId id="329" r:id="rId54"/>
    <p:sldId id="330" r:id="rId55"/>
    <p:sldId id="331" r:id="rId56"/>
    <p:sldId id="335" r:id="rId57"/>
    <p:sldId id="338" r:id="rId58"/>
    <p:sldId id="332" r:id="rId59"/>
    <p:sldId id="333" r:id="rId60"/>
    <p:sldId id="334" r:id="rId61"/>
    <p:sldId id="303" r:id="rId62"/>
    <p:sldId id="304" r:id="rId63"/>
    <p:sldId id="309" r:id="rId64"/>
    <p:sldId id="310" r:id="rId65"/>
    <p:sldId id="306" r:id="rId66"/>
    <p:sldId id="305" r:id="rId67"/>
    <p:sldId id="308" r:id="rId68"/>
    <p:sldId id="307" r:id="rId69"/>
    <p:sldId id="311" r:id="rId70"/>
    <p:sldId id="312" r:id="rId71"/>
    <p:sldId id="313" r:id="rId72"/>
    <p:sldId id="314" r:id="rId73"/>
    <p:sldId id="315" r:id="rId74"/>
    <p:sldId id="316" r:id="rId75"/>
    <p:sldId id="317" r:id="rId76"/>
    <p:sldId id="318" r:id="rId77"/>
    <p:sldId id="319" r:id="rId78"/>
    <p:sldId id="320" r:id="rId79"/>
    <p:sldId id="321" r:id="rId80"/>
    <p:sldId id="324" r:id="rId81"/>
    <p:sldId id="327" r:id="rId82"/>
    <p:sldId id="328" r:id="rId83"/>
    <p:sldId id="325" r:id="rId84"/>
    <p:sldId id="342" r:id="rId85"/>
    <p:sldId id="343" r:id="rId86"/>
    <p:sldId id="344" r:id="rId87"/>
    <p:sldId id="345" r:id="rId88"/>
    <p:sldId id="326" r:id="rId8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527">
          <p15:clr>
            <a:srgbClr val="A4A3A4"/>
          </p15:clr>
        </p15:guide>
        <p15:guide id="3" orient="horz" pos="300">
          <p15:clr>
            <a:srgbClr val="A4A3A4"/>
          </p15:clr>
        </p15:guide>
        <p15:guide id="4" orient="horz" pos="1071">
          <p15:clr>
            <a:srgbClr val="A4A3A4"/>
          </p15:clr>
        </p15:guide>
        <p15:guide id="5" pos="3651">
          <p15:clr>
            <a:srgbClr val="A4A3A4"/>
          </p15:clr>
        </p15:guide>
        <p15:guide id="6" pos="3787">
          <p15:clr>
            <a:srgbClr val="A4A3A4"/>
          </p15:clr>
        </p15:guide>
        <p15:guide id="7" pos="295">
          <p15:clr>
            <a:srgbClr val="A4A3A4"/>
          </p15:clr>
        </p15:guide>
        <p15:guide id="8" pos="5465">
          <p15:clr>
            <a:srgbClr val="A4A3A4"/>
          </p15:clr>
        </p15:guide>
        <p15:guide id="9" pos="1927">
          <p15:clr>
            <a:srgbClr val="A4A3A4"/>
          </p15:clr>
        </p15:guide>
        <p15:guide id="10" pos="2064">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8"/>
    <a:srgbClr val="00AEEC"/>
    <a:srgbClr val="EEDC00"/>
    <a:srgbClr val="EC008C"/>
    <a:srgbClr val="79B93E"/>
    <a:srgbClr val="9FA1A4"/>
    <a:srgbClr val="4F253D"/>
    <a:srgbClr val="6D5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446" y="60"/>
      </p:cViewPr>
      <p:guideLst>
        <p:guide orient="horz" pos="3793"/>
        <p:guide orient="horz" pos="527"/>
        <p:guide orient="horz" pos="300"/>
        <p:guide orient="horz" pos="1071"/>
        <p:guide pos="3651"/>
        <p:guide pos="3787"/>
        <p:guide pos="295"/>
        <p:guide pos="5465"/>
        <p:guide pos="1927"/>
        <p:guide pos="2064"/>
      </p:guideLst>
    </p:cSldViewPr>
  </p:slideViewPr>
  <p:notesTextViewPr>
    <p:cViewPr>
      <p:scale>
        <a:sx n="1" d="1"/>
        <a:sy n="1" d="1"/>
      </p:scale>
      <p:origin x="0" y="0"/>
    </p:cViewPr>
  </p:notesTextViewPr>
  <p:notesViewPr>
    <p:cSldViewPr showGuides="1">
      <p:cViewPr varScale="1">
        <p:scale>
          <a:sx n="80" d="100"/>
          <a:sy n="80" d="100"/>
        </p:scale>
        <p:origin x="-1974"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EB576-BB22-4DD4-9BBD-A581353B14D5}" type="doc">
      <dgm:prSet loTypeId="urn:microsoft.com/office/officeart/2005/8/layout/gear1" loCatId="relationship" qsTypeId="urn:microsoft.com/office/officeart/2005/8/quickstyle/simple1" qsCatId="simple" csTypeId="urn:microsoft.com/office/officeart/2005/8/colors/accent1_2" csCatId="accent1" phldr="1"/>
      <dgm:spPr/>
    </dgm:pt>
    <dgm:pt modelId="{AE9D1682-08DF-41F4-9726-5E990C38E80B}">
      <dgm:prSet phldrT="[Texto]"/>
      <dgm:spPr>
        <a:solidFill>
          <a:srgbClr val="00B0F0"/>
        </a:solidFill>
      </dgm:spPr>
      <dgm:t>
        <a:bodyPr/>
        <a:lstStyle/>
        <a:p>
          <a:r>
            <a:rPr lang="es-CO" dirty="0" smtClean="0"/>
            <a:t>NIIF</a:t>
          </a:r>
          <a:endParaRPr lang="es-CO" dirty="0"/>
        </a:p>
      </dgm:t>
    </dgm:pt>
    <dgm:pt modelId="{2E1D7680-37FA-4A69-AFFD-ED8CC5C3AC79}" type="parTrans" cxnId="{BBEB46C5-5836-42C9-81EE-202EDFF5C339}">
      <dgm:prSet/>
      <dgm:spPr/>
      <dgm:t>
        <a:bodyPr/>
        <a:lstStyle/>
        <a:p>
          <a:endParaRPr lang="es-CO"/>
        </a:p>
      </dgm:t>
    </dgm:pt>
    <dgm:pt modelId="{AC035B6C-2DD9-481E-B2AE-DEC6B734CF4E}" type="sibTrans" cxnId="{BBEB46C5-5836-42C9-81EE-202EDFF5C339}">
      <dgm:prSet/>
      <dgm:spPr/>
      <dgm:t>
        <a:bodyPr/>
        <a:lstStyle/>
        <a:p>
          <a:endParaRPr lang="es-CO"/>
        </a:p>
      </dgm:t>
    </dgm:pt>
    <dgm:pt modelId="{5AA4ECFA-AED7-45B5-BF64-99926C44BE1D}">
      <dgm:prSet phldrT="[Texto]"/>
      <dgm:spPr>
        <a:solidFill>
          <a:schemeClr val="accent6"/>
        </a:solidFill>
      </dgm:spPr>
      <dgm:t>
        <a:bodyPr/>
        <a:lstStyle/>
        <a:p>
          <a:r>
            <a:rPr lang="es-CO" dirty="0" smtClean="0"/>
            <a:t>Reglas 2649/93</a:t>
          </a:r>
          <a:endParaRPr lang="es-CO" dirty="0"/>
        </a:p>
      </dgm:t>
    </dgm:pt>
    <dgm:pt modelId="{E8AEB7E4-5F0E-4013-981F-32B01527E89F}" type="parTrans" cxnId="{54E6B3BB-477F-4632-835F-5B6F618FA6C3}">
      <dgm:prSet/>
      <dgm:spPr/>
      <dgm:t>
        <a:bodyPr/>
        <a:lstStyle/>
        <a:p>
          <a:endParaRPr lang="es-CO"/>
        </a:p>
      </dgm:t>
    </dgm:pt>
    <dgm:pt modelId="{2E1AD9D0-8CD7-4346-A018-A024776433F2}" type="sibTrans" cxnId="{54E6B3BB-477F-4632-835F-5B6F618FA6C3}">
      <dgm:prSet/>
      <dgm:spPr/>
      <dgm:t>
        <a:bodyPr/>
        <a:lstStyle/>
        <a:p>
          <a:endParaRPr lang="es-CO"/>
        </a:p>
      </dgm:t>
    </dgm:pt>
    <dgm:pt modelId="{683F26EA-0AE6-49FB-AEBE-E82A8D061822}">
      <dgm:prSet phldrT="[Texto]"/>
      <dgm:spPr>
        <a:solidFill>
          <a:schemeClr val="accent6"/>
        </a:solidFill>
      </dgm:spPr>
      <dgm:t>
        <a:bodyPr/>
        <a:lstStyle/>
        <a:p>
          <a:r>
            <a:rPr lang="es-CO" dirty="0" smtClean="0"/>
            <a:t>Reglas FISCALES</a:t>
          </a:r>
          <a:endParaRPr lang="es-CO" dirty="0"/>
        </a:p>
      </dgm:t>
    </dgm:pt>
    <dgm:pt modelId="{1201F3EB-A165-4424-925B-3283B288BD20}" type="parTrans" cxnId="{E7003E5D-E6F3-40CE-88B0-736A64B00B04}">
      <dgm:prSet/>
      <dgm:spPr/>
      <dgm:t>
        <a:bodyPr/>
        <a:lstStyle/>
        <a:p>
          <a:endParaRPr lang="es-CO"/>
        </a:p>
      </dgm:t>
    </dgm:pt>
    <dgm:pt modelId="{D1A0107C-ACA2-496B-9608-96D7A9F47E29}" type="sibTrans" cxnId="{E7003E5D-E6F3-40CE-88B0-736A64B00B04}">
      <dgm:prSet/>
      <dgm:spPr/>
      <dgm:t>
        <a:bodyPr/>
        <a:lstStyle/>
        <a:p>
          <a:endParaRPr lang="es-CO"/>
        </a:p>
      </dgm:t>
    </dgm:pt>
    <dgm:pt modelId="{E4E084C8-B9BD-498A-BA50-94BB0D4AD6A6}" type="pres">
      <dgm:prSet presAssocID="{1F0EB576-BB22-4DD4-9BBD-A581353B14D5}" presName="composite" presStyleCnt="0">
        <dgm:presLayoutVars>
          <dgm:chMax val="3"/>
          <dgm:animLvl val="lvl"/>
          <dgm:resizeHandles val="exact"/>
        </dgm:presLayoutVars>
      </dgm:prSet>
      <dgm:spPr/>
    </dgm:pt>
    <dgm:pt modelId="{4D9C7F3D-2159-420E-B1D5-18EF42852F1D}" type="pres">
      <dgm:prSet presAssocID="{AE9D1682-08DF-41F4-9726-5E990C38E80B}" presName="gear1" presStyleLbl="node1" presStyleIdx="0" presStyleCnt="3">
        <dgm:presLayoutVars>
          <dgm:chMax val="1"/>
          <dgm:bulletEnabled val="1"/>
        </dgm:presLayoutVars>
      </dgm:prSet>
      <dgm:spPr/>
      <dgm:t>
        <a:bodyPr/>
        <a:lstStyle/>
        <a:p>
          <a:endParaRPr lang="es-CO"/>
        </a:p>
      </dgm:t>
    </dgm:pt>
    <dgm:pt modelId="{38086368-C2F5-4DC2-A164-A4FCAB8D5D24}" type="pres">
      <dgm:prSet presAssocID="{AE9D1682-08DF-41F4-9726-5E990C38E80B}" presName="gear1srcNode" presStyleLbl="node1" presStyleIdx="0" presStyleCnt="3"/>
      <dgm:spPr/>
      <dgm:t>
        <a:bodyPr/>
        <a:lstStyle/>
        <a:p>
          <a:endParaRPr lang="es-CO"/>
        </a:p>
      </dgm:t>
    </dgm:pt>
    <dgm:pt modelId="{C4F1FE78-A79E-429E-93AB-B3594DF06A19}" type="pres">
      <dgm:prSet presAssocID="{AE9D1682-08DF-41F4-9726-5E990C38E80B}" presName="gear1dstNode" presStyleLbl="node1" presStyleIdx="0" presStyleCnt="3"/>
      <dgm:spPr/>
      <dgm:t>
        <a:bodyPr/>
        <a:lstStyle/>
        <a:p>
          <a:endParaRPr lang="es-CO"/>
        </a:p>
      </dgm:t>
    </dgm:pt>
    <dgm:pt modelId="{2A812554-04F0-45A7-B85A-5094EDAF41E5}" type="pres">
      <dgm:prSet presAssocID="{5AA4ECFA-AED7-45B5-BF64-99926C44BE1D}" presName="gear2" presStyleLbl="node1" presStyleIdx="1" presStyleCnt="3">
        <dgm:presLayoutVars>
          <dgm:chMax val="1"/>
          <dgm:bulletEnabled val="1"/>
        </dgm:presLayoutVars>
      </dgm:prSet>
      <dgm:spPr/>
      <dgm:t>
        <a:bodyPr/>
        <a:lstStyle/>
        <a:p>
          <a:endParaRPr lang="es-CO"/>
        </a:p>
      </dgm:t>
    </dgm:pt>
    <dgm:pt modelId="{CB5DB8EF-D437-4199-B9E7-357A7AF2D57B}" type="pres">
      <dgm:prSet presAssocID="{5AA4ECFA-AED7-45B5-BF64-99926C44BE1D}" presName="gear2srcNode" presStyleLbl="node1" presStyleIdx="1" presStyleCnt="3"/>
      <dgm:spPr/>
      <dgm:t>
        <a:bodyPr/>
        <a:lstStyle/>
        <a:p>
          <a:endParaRPr lang="es-CO"/>
        </a:p>
      </dgm:t>
    </dgm:pt>
    <dgm:pt modelId="{F497CF5A-4A76-47D5-B720-C4077606AA85}" type="pres">
      <dgm:prSet presAssocID="{5AA4ECFA-AED7-45B5-BF64-99926C44BE1D}" presName="gear2dstNode" presStyleLbl="node1" presStyleIdx="1" presStyleCnt="3"/>
      <dgm:spPr/>
      <dgm:t>
        <a:bodyPr/>
        <a:lstStyle/>
        <a:p>
          <a:endParaRPr lang="es-CO"/>
        </a:p>
      </dgm:t>
    </dgm:pt>
    <dgm:pt modelId="{699A917B-575C-47BB-B1F7-5CF535AF3D32}" type="pres">
      <dgm:prSet presAssocID="{683F26EA-0AE6-49FB-AEBE-E82A8D061822}" presName="gear3" presStyleLbl="node1" presStyleIdx="2" presStyleCnt="3"/>
      <dgm:spPr/>
      <dgm:t>
        <a:bodyPr/>
        <a:lstStyle/>
        <a:p>
          <a:endParaRPr lang="es-CO"/>
        </a:p>
      </dgm:t>
    </dgm:pt>
    <dgm:pt modelId="{B0DD527B-8E48-4162-B2C8-E12038DE4317}" type="pres">
      <dgm:prSet presAssocID="{683F26EA-0AE6-49FB-AEBE-E82A8D061822}" presName="gear3tx" presStyleLbl="node1" presStyleIdx="2" presStyleCnt="3">
        <dgm:presLayoutVars>
          <dgm:chMax val="1"/>
          <dgm:bulletEnabled val="1"/>
        </dgm:presLayoutVars>
      </dgm:prSet>
      <dgm:spPr/>
      <dgm:t>
        <a:bodyPr/>
        <a:lstStyle/>
        <a:p>
          <a:endParaRPr lang="es-CO"/>
        </a:p>
      </dgm:t>
    </dgm:pt>
    <dgm:pt modelId="{F259F2FD-6B8A-4A3E-84AF-A29EE17A0C79}" type="pres">
      <dgm:prSet presAssocID="{683F26EA-0AE6-49FB-AEBE-E82A8D061822}" presName="gear3srcNode" presStyleLbl="node1" presStyleIdx="2" presStyleCnt="3"/>
      <dgm:spPr/>
      <dgm:t>
        <a:bodyPr/>
        <a:lstStyle/>
        <a:p>
          <a:endParaRPr lang="es-CO"/>
        </a:p>
      </dgm:t>
    </dgm:pt>
    <dgm:pt modelId="{19939FCC-7F69-4B2A-8D8D-AE8CE0B80EB4}" type="pres">
      <dgm:prSet presAssocID="{683F26EA-0AE6-49FB-AEBE-E82A8D061822}" presName="gear3dstNode" presStyleLbl="node1" presStyleIdx="2" presStyleCnt="3"/>
      <dgm:spPr/>
      <dgm:t>
        <a:bodyPr/>
        <a:lstStyle/>
        <a:p>
          <a:endParaRPr lang="es-CO"/>
        </a:p>
      </dgm:t>
    </dgm:pt>
    <dgm:pt modelId="{AF5FA4B7-600D-4E5E-87C0-86F76D26B496}" type="pres">
      <dgm:prSet presAssocID="{AC035B6C-2DD9-481E-B2AE-DEC6B734CF4E}" presName="connector1" presStyleLbl="sibTrans2D1" presStyleIdx="0" presStyleCnt="3"/>
      <dgm:spPr/>
      <dgm:t>
        <a:bodyPr/>
        <a:lstStyle/>
        <a:p>
          <a:endParaRPr lang="es-CO"/>
        </a:p>
      </dgm:t>
    </dgm:pt>
    <dgm:pt modelId="{0AD67974-45AD-4340-9704-3E82D4232093}" type="pres">
      <dgm:prSet presAssocID="{2E1AD9D0-8CD7-4346-A018-A024776433F2}" presName="connector2" presStyleLbl="sibTrans2D1" presStyleIdx="1" presStyleCnt="3"/>
      <dgm:spPr/>
      <dgm:t>
        <a:bodyPr/>
        <a:lstStyle/>
        <a:p>
          <a:endParaRPr lang="es-CO"/>
        </a:p>
      </dgm:t>
    </dgm:pt>
    <dgm:pt modelId="{31F9BECB-0D43-4FBB-9C6D-0D3AD36502C8}" type="pres">
      <dgm:prSet presAssocID="{D1A0107C-ACA2-496B-9608-96D7A9F47E29}" presName="connector3" presStyleLbl="sibTrans2D1" presStyleIdx="2" presStyleCnt="3"/>
      <dgm:spPr/>
      <dgm:t>
        <a:bodyPr/>
        <a:lstStyle/>
        <a:p>
          <a:endParaRPr lang="es-CO"/>
        </a:p>
      </dgm:t>
    </dgm:pt>
  </dgm:ptLst>
  <dgm:cxnLst>
    <dgm:cxn modelId="{5B6BD2A2-885D-4046-97B5-5C7AF6A66671}" type="presOf" srcId="{2E1AD9D0-8CD7-4346-A018-A024776433F2}" destId="{0AD67974-45AD-4340-9704-3E82D4232093}" srcOrd="0" destOrd="0" presId="urn:microsoft.com/office/officeart/2005/8/layout/gear1"/>
    <dgm:cxn modelId="{7331E2E8-8635-4109-8480-95AB769B9DA2}" type="presOf" srcId="{D1A0107C-ACA2-496B-9608-96D7A9F47E29}" destId="{31F9BECB-0D43-4FBB-9C6D-0D3AD36502C8}" srcOrd="0" destOrd="0" presId="urn:microsoft.com/office/officeart/2005/8/layout/gear1"/>
    <dgm:cxn modelId="{669D0C56-3006-432C-BBFA-7FA264B84E4E}" type="presOf" srcId="{AC035B6C-2DD9-481E-B2AE-DEC6B734CF4E}" destId="{AF5FA4B7-600D-4E5E-87C0-86F76D26B496}" srcOrd="0" destOrd="0" presId="urn:microsoft.com/office/officeart/2005/8/layout/gear1"/>
    <dgm:cxn modelId="{19FC242B-7468-48D6-B31F-F505757FE78E}" type="presOf" srcId="{683F26EA-0AE6-49FB-AEBE-E82A8D061822}" destId="{699A917B-575C-47BB-B1F7-5CF535AF3D32}" srcOrd="0" destOrd="0" presId="urn:microsoft.com/office/officeart/2005/8/layout/gear1"/>
    <dgm:cxn modelId="{37136868-7586-4F42-B28F-B497068FA965}" type="presOf" srcId="{5AA4ECFA-AED7-45B5-BF64-99926C44BE1D}" destId="{F497CF5A-4A76-47D5-B720-C4077606AA85}" srcOrd="2" destOrd="0" presId="urn:microsoft.com/office/officeart/2005/8/layout/gear1"/>
    <dgm:cxn modelId="{5E8F5185-5D8A-4768-84D4-1CF47612330F}" type="presOf" srcId="{5AA4ECFA-AED7-45B5-BF64-99926C44BE1D}" destId="{2A812554-04F0-45A7-B85A-5094EDAF41E5}" srcOrd="0" destOrd="0" presId="urn:microsoft.com/office/officeart/2005/8/layout/gear1"/>
    <dgm:cxn modelId="{E7003E5D-E6F3-40CE-88B0-736A64B00B04}" srcId="{1F0EB576-BB22-4DD4-9BBD-A581353B14D5}" destId="{683F26EA-0AE6-49FB-AEBE-E82A8D061822}" srcOrd="2" destOrd="0" parTransId="{1201F3EB-A165-4424-925B-3283B288BD20}" sibTransId="{D1A0107C-ACA2-496B-9608-96D7A9F47E29}"/>
    <dgm:cxn modelId="{A07E5233-D5F4-4EE2-AD97-FD921A3C96DA}" type="presOf" srcId="{683F26EA-0AE6-49FB-AEBE-E82A8D061822}" destId="{19939FCC-7F69-4B2A-8D8D-AE8CE0B80EB4}" srcOrd="3" destOrd="0" presId="urn:microsoft.com/office/officeart/2005/8/layout/gear1"/>
    <dgm:cxn modelId="{52B43AF0-32E8-43D7-ADEE-D95FB667BB4E}" type="presOf" srcId="{AE9D1682-08DF-41F4-9726-5E990C38E80B}" destId="{C4F1FE78-A79E-429E-93AB-B3594DF06A19}" srcOrd="2" destOrd="0" presId="urn:microsoft.com/office/officeart/2005/8/layout/gear1"/>
    <dgm:cxn modelId="{BBEB46C5-5836-42C9-81EE-202EDFF5C339}" srcId="{1F0EB576-BB22-4DD4-9BBD-A581353B14D5}" destId="{AE9D1682-08DF-41F4-9726-5E990C38E80B}" srcOrd="0" destOrd="0" parTransId="{2E1D7680-37FA-4A69-AFFD-ED8CC5C3AC79}" sibTransId="{AC035B6C-2DD9-481E-B2AE-DEC6B734CF4E}"/>
    <dgm:cxn modelId="{13256D70-CAA3-4E5A-AB97-045FB642B9B0}" type="presOf" srcId="{683F26EA-0AE6-49FB-AEBE-E82A8D061822}" destId="{B0DD527B-8E48-4162-B2C8-E12038DE4317}" srcOrd="1" destOrd="0" presId="urn:microsoft.com/office/officeart/2005/8/layout/gear1"/>
    <dgm:cxn modelId="{F1EB0F06-EA56-401A-8512-470A7273EF2C}" type="presOf" srcId="{AE9D1682-08DF-41F4-9726-5E990C38E80B}" destId="{4D9C7F3D-2159-420E-B1D5-18EF42852F1D}" srcOrd="0" destOrd="0" presId="urn:microsoft.com/office/officeart/2005/8/layout/gear1"/>
    <dgm:cxn modelId="{E8A52606-2264-4D61-AC88-CC2ABE2AFD9A}" type="presOf" srcId="{5AA4ECFA-AED7-45B5-BF64-99926C44BE1D}" destId="{CB5DB8EF-D437-4199-B9E7-357A7AF2D57B}" srcOrd="1" destOrd="0" presId="urn:microsoft.com/office/officeart/2005/8/layout/gear1"/>
    <dgm:cxn modelId="{AD0A1B2F-37B3-4190-84AD-72BFFFF4CC71}" type="presOf" srcId="{1F0EB576-BB22-4DD4-9BBD-A581353B14D5}" destId="{E4E084C8-B9BD-498A-BA50-94BB0D4AD6A6}" srcOrd="0" destOrd="0" presId="urn:microsoft.com/office/officeart/2005/8/layout/gear1"/>
    <dgm:cxn modelId="{4B7BBD2C-9CCF-4791-B01D-C479365B63B3}" type="presOf" srcId="{AE9D1682-08DF-41F4-9726-5E990C38E80B}" destId="{38086368-C2F5-4DC2-A164-A4FCAB8D5D24}" srcOrd="1" destOrd="0" presId="urn:microsoft.com/office/officeart/2005/8/layout/gear1"/>
    <dgm:cxn modelId="{54E6B3BB-477F-4632-835F-5B6F618FA6C3}" srcId="{1F0EB576-BB22-4DD4-9BBD-A581353B14D5}" destId="{5AA4ECFA-AED7-45B5-BF64-99926C44BE1D}" srcOrd="1" destOrd="0" parTransId="{E8AEB7E4-5F0E-4013-981F-32B01527E89F}" sibTransId="{2E1AD9D0-8CD7-4346-A018-A024776433F2}"/>
    <dgm:cxn modelId="{74A31E4D-AD09-47F8-9C3E-E64E0DEA7699}" type="presOf" srcId="{683F26EA-0AE6-49FB-AEBE-E82A8D061822}" destId="{F259F2FD-6B8A-4A3E-84AF-A29EE17A0C79}" srcOrd="2" destOrd="0" presId="urn:microsoft.com/office/officeart/2005/8/layout/gear1"/>
    <dgm:cxn modelId="{2338449A-88BF-4698-B5CD-89627FF0DE1B}" type="presParOf" srcId="{E4E084C8-B9BD-498A-BA50-94BB0D4AD6A6}" destId="{4D9C7F3D-2159-420E-B1D5-18EF42852F1D}" srcOrd="0" destOrd="0" presId="urn:microsoft.com/office/officeart/2005/8/layout/gear1"/>
    <dgm:cxn modelId="{049B97D3-99B0-4A1D-A353-059B2B871F64}" type="presParOf" srcId="{E4E084C8-B9BD-498A-BA50-94BB0D4AD6A6}" destId="{38086368-C2F5-4DC2-A164-A4FCAB8D5D24}" srcOrd="1" destOrd="0" presId="urn:microsoft.com/office/officeart/2005/8/layout/gear1"/>
    <dgm:cxn modelId="{B07839E5-577E-445C-8F3F-D35709506BFA}" type="presParOf" srcId="{E4E084C8-B9BD-498A-BA50-94BB0D4AD6A6}" destId="{C4F1FE78-A79E-429E-93AB-B3594DF06A19}" srcOrd="2" destOrd="0" presId="urn:microsoft.com/office/officeart/2005/8/layout/gear1"/>
    <dgm:cxn modelId="{3ED3D67B-D8BB-4137-A590-B6CBB1B9D99D}" type="presParOf" srcId="{E4E084C8-B9BD-498A-BA50-94BB0D4AD6A6}" destId="{2A812554-04F0-45A7-B85A-5094EDAF41E5}" srcOrd="3" destOrd="0" presId="urn:microsoft.com/office/officeart/2005/8/layout/gear1"/>
    <dgm:cxn modelId="{C2F338A9-3E17-4EAF-BEA9-E0FEE81E4DE3}" type="presParOf" srcId="{E4E084C8-B9BD-498A-BA50-94BB0D4AD6A6}" destId="{CB5DB8EF-D437-4199-B9E7-357A7AF2D57B}" srcOrd="4" destOrd="0" presId="urn:microsoft.com/office/officeart/2005/8/layout/gear1"/>
    <dgm:cxn modelId="{0CE3FE8E-CFE5-4A66-829D-AB9F8CEBA8D2}" type="presParOf" srcId="{E4E084C8-B9BD-498A-BA50-94BB0D4AD6A6}" destId="{F497CF5A-4A76-47D5-B720-C4077606AA85}" srcOrd="5" destOrd="0" presId="urn:microsoft.com/office/officeart/2005/8/layout/gear1"/>
    <dgm:cxn modelId="{23B0528A-4F5D-4464-A86B-7A05174D66D1}" type="presParOf" srcId="{E4E084C8-B9BD-498A-BA50-94BB0D4AD6A6}" destId="{699A917B-575C-47BB-B1F7-5CF535AF3D32}" srcOrd="6" destOrd="0" presId="urn:microsoft.com/office/officeart/2005/8/layout/gear1"/>
    <dgm:cxn modelId="{355565B9-5D2A-4DC4-94B3-DB2F30D34DEF}" type="presParOf" srcId="{E4E084C8-B9BD-498A-BA50-94BB0D4AD6A6}" destId="{B0DD527B-8E48-4162-B2C8-E12038DE4317}" srcOrd="7" destOrd="0" presId="urn:microsoft.com/office/officeart/2005/8/layout/gear1"/>
    <dgm:cxn modelId="{98FDAB74-1482-4D45-810E-8DA6235C1409}" type="presParOf" srcId="{E4E084C8-B9BD-498A-BA50-94BB0D4AD6A6}" destId="{F259F2FD-6B8A-4A3E-84AF-A29EE17A0C79}" srcOrd="8" destOrd="0" presId="urn:microsoft.com/office/officeart/2005/8/layout/gear1"/>
    <dgm:cxn modelId="{337E51C9-91DD-40F4-BBB7-C4B0C1B70CDE}" type="presParOf" srcId="{E4E084C8-B9BD-498A-BA50-94BB0D4AD6A6}" destId="{19939FCC-7F69-4B2A-8D8D-AE8CE0B80EB4}" srcOrd="9" destOrd="0" presId="urn:microsoft.com/office/officeart/2005/8/layout/gear1"/>
    <dgm:cxn modelId="{296E6AD9-35E4-4B70-B0BF-260DA18AB6EE}" type="presParOf" srcId="{E4E084C8-B9BD-498A-BA50-94BB0D4AD6A6}" destId="{AF5FA4B7-600D-4E5E-87C0-86F76D26B496}" srcOrd="10" destOrd="0" presId="urn:microsoft.com/office/officeart/2005/8/layout/gear1"/>
    <dgm:cxn modelId="{EAFAE072-F3E3-4AD1-9F71-25C9F1ADD7F9}" type="presParOf" srcId="{E4E084C8-B9BD-498A-BA50-94BB0D4AD6A6}" destId="{0AD67974-45AD-4340-9704-3E82D4232093}" srcOrd="11" destOrd="0" presId="urn:microsoft.com/office/officeart/2005/8/layout/gear1"/>
    <dgm:cxn modelId="{6DDC27B2-3A4D-4ED9-B144-C3036102F4F0}" type="presParOf" srcId="{E4E084C8-B9BD-498A-BA50-94BB0D4AD6A6}" destId="{31F9BECB-0D43-4FBB-9C6D-0D3AD36502C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2C3A3-6470-4E8C-B330-CA7162973A3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O"/>
        </a:p>
      </dgm:t>
    </dgm:pt>
    <dgm:pt modelId="{E1F78471-F6D2-4CA1-B782-4BC86F10CCB8}">
      <dgm:prSet phldrT="[Texto]"/>
      <dgm:spPr/>
      <dgm:t>
        <a:bodyPr/>
        <a:lstStyle/>
        <a:p>
          <a:r>
            <a:rPr lang="es-CO" dirty="0" smtClean="0"/>
            <a:t>Base Fiscal </a:t>
          </a:r>
          <a:endParaRPr lang="es-CO" dirty="0"/>
        </a:p>
      </dgm:t>
    </dgm:pt>
    <dgm:pt modelId="{E9F4DB62-591D-4855-87B4-D6882CEF4E50}" type="parTrans" cxnId="{B4B4A3CF-FB69-41A6-8E81-37CFA61AB3C8}">
      <dgm:prSet/>
      <dgm:spPr/>
      <dgm:t>
        <a:bodyPr/>
        <a:lstStyle/>
        <a:p>
          <a:endParaRPr lang="es-CO"/>
        </a:p>
      </dgm:t>
    </dgm:pt>
    <dgm:pt modelId="{508D04DD-524A-4BE2-88DE-77479F2F6792}" type="sibTrans" cxnId="{B4B4A3CF-FB69-41A6-8E81-37CFA61AB3C8}">
      <dgm:prSet/>
      <dgm:spPr/>
      <dgm:t>
        <a:bodyPr/>
        <a:lstStyle/>
        <a:p>
          <a:endParaRPr lang="es-CO"/>
        </a:p>
      </dgm:t>
    </dgm:pt>
    <dgm:pt modelId="{4DAC2215-09A4-4BA3-84F4-D74081CCB05F}">
      <dgm:prSet phldrT="[Texto]"/>
      <dgm:spPr/>
      <dgm:t>
        <a:bodyPr/>
        <a:lstStyle/>
        <a:p>
          <a:r>
            <a:rPr lang="es-CO" dirty="0" smtClean="0"/>
            <a:t>DR 2649/93</a:t>
          </a:r>
          <a:endParaRPr lang="es-CO" dirty="0"/>
        </a:p>
      </dgm:t>
    </dgm:pt>
    <dgm:pt modelId="{1DF69BEB-88C9-4BC3-87E5-392DE8460C17}" type="parTrans" cxnId="{B32C99D4-86EB-44B9-ADCD-0ECD4E4D0530}">
      <dgm:prSet/>
      <dgm:spPr/>
      <dgm:t>
        <a:bodyPr/>
        <a:lstStyle/>
        <a:p>
          <a:endParaRPr lang="es-CO"/>
        </a:p>
      </dgm:t>
    </dgm:pt>
    <dgm:pt modelId="{B164802A-3A23-491A-AACE-61B6426E4FD8}" type="sibTrans" cxnId="{B32C99D4-86EB-44B9-ADCD-0ECD4E4D0530}">
      <dgm:prSet/>
      <dgm:spPr/>
      <dgm:t>
        <a:bodyPr/>
        <a:lstStyle/>
        <a:p>
          <a:endParaRPr lang="es-CO"/>
        </a:p>
      </dgm:t>
    </dgm:pt>
    <dgm:pt modelId="{7638D40E-5D6A-42B3-B26B-49E39B0CE78E}">
      <dgm:prSet phldrT="[Texto]"/>
      <dgm:spPr/>
      <dgm:t>
        <a:bodyPr/>
        <a:lstStyle/>
        <a:p>
          <a:r>
            <a:rPr lang="es-CO" dirty="0" smtClean="0"/>
            <a:t>Reglas fiscales</a:t>
          </a:r>
          <a:endParaRPr lang="es-CO" dirty="0"/>
        </a:p>
      </dgm:t>
    </dgm:pt>
    <dgm:pt modelId="{D3917F5B-BD65-4126-BF1E-BB9623E70F51}" type="parTrans" cxnId="{E54FEF9A-D5BE-45C9-9EF9-FE2D0BEA8CD9}">
      <dgm:prSet/>
      <dgm:spPr/>
      <dgm:t>
        <a:bodyPr/>
        <a:lstStyle/>
        <a:p>
          <a:endParaRPr lang="es-CO"/>
        </a:p>
      </dgm:t>
    </dgm:pt>
    <dgm:pt modelId="{E43B27D3-444A-4E6A-955D-B3DAA3BA882B}" type="sibTrans" cxnId="{E54FEF9A-D5BE-45C9-9EF9-FE2D0BEA8CD9}">
      <dgm:prSet/>
      <dgm:spPr/>
      <dgm:t>
        <a:bodyPr/>
        <a:lstStyle/>
        <a:p>
          <a:endParaRPr lang="es-CO"/>
        </a:p>
      </dgm:t>
    </dgm:pt>
    <dgm:pt modelId="{5AF42956-BF32-4A2D-9D9B-E6519B8C19E1}" type="pres">
      <dgm:prSet presAssocID="{A2E2C3A3-6470-4E8C-B330-CA7162973A37}" presName="list" presStyleCnt="0">
        <dgm:presLayoutVars>
          <dgm:dir/>
          <dgm:animLvl val="lvl"/>
        </dgm:presLayoutVars>
      </dgm:prSet>
      <dgm:spPr/>
      <dgm:t>
        <a:bodyPr/>
        <a:lstStyle/>
        <a:p>
          <a:endParaRPr lang="es-CO"/>
        </a:p>
      </dgm:t>
    </dgm:pt>
    <dgm:pt modelId="{019B9950-71B2-4EC3-887A-D79AD519BD5E}" type="pres">
      <dgm:prSet presAssocID="{E1F78471-F6D2-4CA1-B782-4BC86F10CCB8}" presName="posSpace" presStyleCnt="0"/>
      <dgm:spPr/>
    </dgm:pt>
    <dgm:pt modelId="{862DB180-B337-47B1-8338-2E2D25278B37}" type="pres">
      <dgm:prSet presAssocID="{E1F78471-F6D2-4CA1-B782-4BC86F10CCB8}" presName="vertFlow" presStyleCnt="0"/>
      <dgm:spPr/>
    </dgm:pt>
    <dgm:pt modelId="{0A641E1D-10D9-41D5-93C3-910006B4F8E8}" type="pres">
      <dgm:prSet presAssocID="{E1F78471-F6D2-4CA1-B782-4BC86F10CCB8}" presName="topSpace" presStyleCnt="0"/>
      <dgm:spPr/>
    </dgm:pt>
    <dgm:pt modelId="{E527BC7D-22BF-42F7-9707-23F9D9287B77}" type="pres">
      <dgm:prSet presAssocID="{E1F78471-F6D2-4CA1-B782-4BC86F10CCB8}" presName="firstComp" presStyleCnt="0"/>
      <dgm:spPr/>
    </dgm:pt>
    <dgm:pt modelId="{6CC87B8A-4FED-4966-BE3D-933C064264FB}" type="pres">
      <dgm:prSet presAssocID="{E1F78471-F6D2-4CA1-B782-4BC86F10CCB8}" presName="firstChild" presStyleLbl="bgAccFollowNode1" presStyleIdx="0" presStyleCnt="2"/>
      <dgm:spPr/>
      <dgm:t>
        <a:bodyPr/>
        <a:lstStyle/>
        <a:p>
          <a:endParaRPr lang="es-CO"/>
        </a:p>
      </dgm:t>
    </dgm:pt>
    <dgm:pt modelId="{C4C58AB1-4AA5-4E8B-A118-2DDD3B651325}" type="pres">
      <dgm:prSet presAssocID="{E1F78471-F6D2-4CA1-B782-4BC86F10CCB8}" presName="firstChildTx" presStyleLbl="bgAccFollowNode1" presStyleIdx="0" presStyleCnt="2">
        <dgm:presLayoutVars>
          <dgm:bulletEnabled val="1"/>
        </dgm:presLayoutVars>
      </dgm:prSet>
      <dgm:spPr/>
      <dgm:t>
        <a:bodyPr/>
        <a:lstStyle/>
        <a:p>
          <a:endParaRPr lang="es-CO"/>
        </a:p>
      </dgm:t>
    </dgm:pt>
    <dgm:pt modelId="{F47C0FAA-A14E-47F5-8BFF-C5BD7B8029CB}" type="pres">
      <dgm:prSet presAssocID="{7638D40E-5D6A-42B3-B26B-49E39B0CE78E}" presName="comp" presStyleCnt="0"/>
      <dgm:spPr/>
    </dgm:pt>
    <dgm:pt modelId="{EAD60594-2D99-4F2D-9A62-A2371F654338}" type="pres">
      <dgm:prSet presAssocID="{7638D40E-5D6A-42B3-B26B-49E39B0CE78E}" presName="child" presStyleLbl="bgAccFollowNode1" presStyleIdx="1" presStyleCnt="2"/>
      <dgm:spPr/>
      <dgm:t>
        <a:bodyPr/>
        <a:lstStyle/>
        <a:p>
          <a:endParaRPr lang="es-CO"/>
        </a:p>
      </dgm:t>
    </dgm:pt>
    <dgm:pt modelId="{EA296630-023A-4614-8953-EB0F8D57C088}" type="pres">
      <dgm:prSet presAssocID="{7638D40E-5D6A-42B3-B26B-49E39B0CE78E}" presName="childTx" presStyleLbl="bgAccFollowNode1" presStyleIdx="1" presStyleCnt="2">
        <dgm:presLayoutVars>
          <dgm:bulletEnabled val="1"/>
        </dgm:presLayoutVars>
      </dgm:prSet>
      <dgm:spPr/>
      <dgm:t>
        <a:bodyPr/>
        <a:lstStyle/>
        <a:p>
          <a:endParaRPr lang="es-CO"/>
        </a:p>
      </dgm:t>
    </dgm:pt>
    <dgm:pt modelId="{C0C8614D-B1C4-4C13-BADB-5A80A3C9E7B9}" type="pres">
      <dgm:prSet presAssocID="{E1F78471-F6D2-4CA1-B782-4BC86F10CCB8}" presName="negSpace" presStyleCnt="0"/>
      <dgm:spPr/>
    </dgm:pt>
    <dgm:pt modelId="{549DE445-8E15-4E25-8B81-0B04438CFA26}" type="pres">
      <dgm:prSet presAssocID="{E1F78471-F6D2-4CA1-B782-4BC86F10CCB8}" presName="circle" presStyleLbl="node1" presStyleIdx="0" presStyleCnt="1"/>
      <dgm:spPr/>
      <dgm:t>
        <a:bodyPr/>
        <a:lstStyle/>
        <a:p>
          <a:endParaRPr lang="es-CO"/>
        </a:p>
      </dgm:t>
    </dgm:pt>
  </dgm:ptLst>
  <dgm:cxnLst>
    <dgm:cxn modelId="{8C139D9E-54B4-4694-98A3-489DE2F9E081}" type="presOf" srcId="{4DAC2215-09A4-4BA3-84F4-D74081CCB05F}" destId="{6CC87B8A-4FED-4966-BE3D-933C064264FB}" srcOrd="0" destOrd="0" presId="urn:microsoft.com/office/officeart/2005/8/layout/hList9"/>
    <dgm:cxn modelId="{E54FEF9A-D5BE-45C9-9EF9-FE2D0BEA8CD9}" srcId="{E1F78471-F6D2-4CA1-B782-4BC86F10CCB8}" destId="{7638D40E-5D6A-42B3-B26B-49E39B0CE78E}" srcOrd="1" destOrd="0" parTransId="{D3917F5B-BD65-4126-BF1E-BB9623E70F51}" sibTransId="{E43B27D3-444A-4E6A-955D-B3DAA3BA882B}"/>
    <dgm:cxn modelId="{9D0E193B-8A3C-4A78-8B74-9525BCE68B96}" type="presOf" srcId="{7638D40E-5D6A-42B3-B26B-49E39B0CE78E}" destId="{EA296630-023A-4614-8953-EB0F8D57C088}" srcOrd="1" destOrd="0" presId="urn:microsoft.com/office/officeart/2005/8/layout/hList9"/>
    <dgm:cxn modelId="{B4B4A3CF-FB69-41A6-8E81-37CFA61AB3C8}" srcId="{A2E2C3A3-6470-4E8C-B330-CA7162973A37}" destId="{E1F78471-F6D2-4CA1-B782-4BC86F10CCB8}" srcOrd="0" destOrd="0" parTransId="{E9F4DB62-591D-4855-87B4-D6882CEF4E50}" sibTransId="{508D04DD-524A-4BE2-88DE-77479F2F6792}"/>
    <dgm:cxn modelId="{45194B6D-91D7-49F2-8FAA-18FC621469D1}" type="presOf" srcId="{A2E2C3A3-6470-4E8C-B330-CA7162973A37}" destId="{5AF42956-BF32-4A2D-9D9B-E6519B8C19E1}" srcOrd="0" destOrd="0" presId="urn:microsoft.com/office/officeart/2005/8/layout/hList9"/>
    <dgm:cxn modelId="{B32C99D4-86EB-44B9-ADCD-0ECD4E4D0530}" srcId="{E1F78471-F6D2-4CA1-B782-4BC86F10CCB8}" destId="{4DAC2215-09A4-4BA3-84F4-D74081CCB05F}" srcOrd="0" destOrd="0" parTransId="{1DF69BEB-88C9-4BC3-87E5-392DE8460C17}" sibTransId="{B164802A-3A23-491A-AACE-61B6426E4FD8}"/>
    <dgm:cxn modelId="{D5DBAE2F-1435-467F-BB9C-37E5B97A2273}" type="presOf" srcId="{7638D40E-5D6A-42B3-B26B-49E39B0CE78E}" destId="{EAD60594-2D99-4F2D-9A62-A2371F654338}" srcOrd="0" destOrd="0" presId="urn:microsoft.com/office/officeart/2005/8/layout/hList9"/>
    <dgm:cxn modelId="{8FAAADF4-449E-4A15-BE79-42301A5137CF}" type="presOf" srcId="{E1F78471-F6D2-4CA1-B782-4BC86F10CCB8}" destId="{549DE445-8E15-4E25-8B81-0B04438CFA26}" srcOrd="0" destOrd="0" presId="urn:microsoft.com/office/officeart/2005/8/layout/hList9"/>
    <dgm:cxn modelId="{ED0FAC6E-227B-48C0-995D-F848C9C25865}" type="presOf" srcId="{4DAC2215-09A4-4BA3-84F4-D74081CCB05F}" destId="{C4C58AB1-4AA5-4E8B-A118-2DDD3B651325}" srcOrd="1" destOrd="0" presId="urn:microsoft.com/office/officeart/2005/8/layout/hList9"/>
    <dgm:cxn modelId="{DE877F90-86CF-47D9-A2E1-BA66E910B077}" type="presParOf" srcId="{5AF42956-BF32-4A2D-9D9B-E6519B8C19E1}" destId="{019B9950-71B2-4EC3-887A-D79AD519BD5E}" srcOrd="0" destOrd="0" presId="urn:microsoft.com/office/officeart/2005/8/layout/hList9"/>
    <dgm:cxn modelId="{099F5183-C439-44CD-A9AE-1E57BE160E21}" type="presParOf" srcId="{5AF42956-BF32-4A2D-9D9B-E6519B8C19E1}" destId="{862DB180-B337-47B1-8338-2E2D25278B37}" srcOrd="1" destOrd="0" presId="urn:microsoft.com/office/officeart/2005/8/layout/hList9"/>
    <dgm:cxn modelId="{31638065-C47A-4CFF-BFD3-443753CEAB3C}" type="presParOf" srcId="{862DB180-B337-47B1-8338-2E2D25278B37}" destId="{0A641E1D-10D9-41D5-93C3-910006B4F8E8}" srcOrd="0" destOrd="0" presId="urn:microsoft.com/office/officeart/2005/8/layout/hList9"/>
    <dgm:cxn modelId="{D67538E7-854D-422C-A8C9-944A3F207B84}" type="presParOf" srcId="{862DB180-B337-47B1-8338-2E2D25278B37}" destId="{E527BC7D-22BF-42F7-9707-23F9D9287B77}" srcOrd="1" destOrd="0" presId="urn:microsoft.com/office/officeart/2005/8/layout/hList9"/>
    <dgm:cxn modelId="{CF78119F-0D1A-49FE-956B-007A0D2E3548}" type="presParOf" srcId="{E527BC7D-22BF-42F7-9707-23F9D9287B77}" destId="{6CC87B8A-4FED-4966-BE3D-933C064264FB}" srcOrd="0" destOrd="0" presId="urn:microsoft.com/office/officeart/2005/8/layout/hList9"/>
    <dgm:cxn modelId="{520EC48F-DDAD-428B-9860-C928A2ECE712}" type="presParOf" srcId="{E527BC7D-22BF-42F7-9707-23F9D9287B77}" destId="{C4C58AB1-4AA5-4E8B-A118-2DDD3B651325}" srcOrd="1" destOrd="0" presId="urn:microsoft.com/office/officeart/2005/8/layout/hList9"/>
    <dgm:cxn modelId="{DD972F6C-D418-4C32-9C6F-E15E5830B370}" type="presParOf" srcId="{862DB180-B337-47B1-8338-2E2D25278B37}" destId="{F47C0FAA-A14E-47F5-8BFF-C5BD7B8029CB}" srcOrd="2" destOrd="0" presId="urn:microsoft.com/office/officeart/2005/8/layout/hList9"/>
    <dgm:cxn modelId="{ABF4DD90-E031-4DC6-A049-11262CD7D071}" type="presParOf" srcId="{F47C0FAA-A14E-47F5-8BFF-C5BD7B8029CB}" destId="{EAD60594-2D99-4F2D-9A62-A2371F654338}" srcOrd="0" destOrd="0" presId="urn:microsoft.com/office/officeart/2005/8/layout/hList9"/>
    <dgm:cxn modelId="{43D88158-D6BC-4725-B775-4590506DF1B6}" type="presParOf" srcId="{F47C0FAA-A14E-47F5-8BFF-C5BD7B8029CB}" destId="{EA296630-023A-4614-8953-EB0F8D57C088}" srcOrd="1" destOrd="0" presId="urn:microsoft.com/office/officeart/2005/8/layout/hList9"/>
    <dgm:cxn modelId="{B6F1FB1C-A3A2-471D-8B32-DC840C53094B}" type="presParOf" srcId="{5AF42956-BF32-4A2D-9D9B-E6519B8C19E1}" destId="{C0C8614D-B1C4-4C13-BADB-5A80A3C9E7B9}" srcOrd="2" destOrd="0" presId="urn:microsoft.com/office/officeart/2005/8/layout/hList9"/>
    <dgm:cxn modelId="{3EFDD5C3-4289-457C-97DC-56FE325D75F4}" type="presParOf" srcId="{5AF42956-BF32-4A2D-9D9B-E6519B8C19E1}" destId="{549DE445-8E15-4E25-8B81-0B04438CFA26}"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0EB576-BB22-4DD4-9BBD-A581353B14D5}" type="doc">
      <dgm:prSet loTypeId="urn:microsoft.com/office/officeart/2005/8/layout/gear1" loCatId="relationship" qsTypeId="urn:microsoft.com/office/officeart/2005/8/quickstyle/simple1" qsCatId="simple" csTypeId="urn:microsoft.com/office/officeart/2005/8/colors/accent1_2" csCatId="accent1" phldr="1"/>
      <dgm:spPr/>
    </dgm:pt>
    <dgm:pt modelId="{AE9D1682-08DF-41F4-9726-5E990C38E80B}">
      <dgm:prSet phldrT="[Texto]"/>
      <dgm:spPr>
        <a:solidFill>
          <a:srgbClr val="00B0F0"/>
        </a:solidFill>
      </dgm:spPr>
      <dgm:t>
        <a:bodyPr/>
        <a:lstStyle/>
        <a:p>
          <a:r>
            <a:rPr lang="es-CO" dirty="0" smtClean="0"/>
            <a:t>NIIF</a:t>
          </a:r>
          <a:endParaRPr lang="es-CO" dirty="0"/>
        </a:p>
      </dgm:t>
    </dgm:pt>
    <dgm:pt modelId="{2E1D7680-37FA-4A69-AFFD-ED8CC5C3AC79}" type="parTrans" cxnId="{BBEB46C5-5836-42C9-81EE-202EDFF5C339}">
      <dgm:prSet/>
      <dgm:spPr/>
      <dgm:t>
        <a:bodyPr/>
        <a:lstStyle/>
        <a:p>
          <a:endParaRPr lang="es-CO"/>
        </a:p>
      </dgm:t>
    </dgm:pt>
    <dgm:pt modelId="{AC035B6C-2DD9-481E-B2AE-DEC6B734CF4E}" type="sibTrans" cxnId="{BBEB46C5-5836-42C9-81EE-202EDFF5C339}">
      <dgm:prSet/>
      <dgm:spPr/>
      <dgm:t>
        <a:bodyPr/>
        <a:lstStyle/>
        <a:p>
          <a:endParaRPr lang="es-CO"/>
        </a:p>
      </dgm:t>
    </dgm:pt>
    <dgm:pt modelId="{5AA4ECFA-AED7-45B5-BF64-99926C44BE1D}">
      <dgm:prSet phldrT="[Texto]"/>
      <dgm:spPr>
        <a:solidFill>
          <a:schemeClr val="accent6"/>
        </a:solidFill>
      </dgm:spPr>
      <dgm:t>
        <a:bodyPr/>
        <a:lstStyle/>
        <a:p>
          <a:r>
            <a:rPr lang="es-CO" dirty="0" smtClean="0"/>
            <a:t>Reglas 2649/93</a:t>
          </a:r>
          <a:endParaRPr lang="es-CO" dirty="0"/>
        </a:p>
      </dgm:t>
    </dgm:pt>
    <dgm:pt modelId="{E8AEB7E4-5F0E-4013-981F-32B01527E89F}" type="parTrans" cxnId="{54E6B3BB-477F-4632-835F-5B6F618FA6C3}">
      <dgm:prSet/>
      <dgm:spPr/>
      <dgm:t>
        <a:bodyPr/>
        <a:lstStyle/>
        <a:p>
          <a:endParaRPr lang="es-CO"/>
        </a:p>
      </dgm:t>
    </dgm:pt>
    <dgm:pt modelId="{2E1AD9D0-8CD7-4346-A018-A024776433F2}" type="sibTrans" cxnId="{54E6B3BB-477F-4632-835F-5B6F618FA6C3}">
      <dgm:prSet/>
      <dgm:spPr/>
      <dgm:t>
        <a:bodyPr/>
        <a:lstStyle/>
        <a:p>
          <a:endParaRPr lang="es-CO"/>
        </a:p>
      </dgm:t>
    </dgm:pt>
    <dgm:pt modelId="{683F26EA-0AE6-49FB-AEBE-E82A8D061822}">
      <dgm:prSet phldrT="[Texto]"/>
      <dgm:spPr>
        <a:solidFill>
          <a:schemeClr val="accent6"/>
        </a:solidFill>
      </dgm:spPr>
      <dgm:t>
        <a:bodyPr/>
        <a:lstStyle/>
        <a:p>
          <a:r>
            <a:rPr lang="es-CO" dirty="0" smtClean="0"/>
            <a:t>Reglas FISCALES</a:t>
          </a:r>
          <a:endParaRPr lang="es-CO" dirty="0"/>
        </a:p>
      </dgm:t>
    </dgm:pt>
    <dgm:pt modelId="{1201F3EB-A165-4424-925B-3283B288BD20}" type="parTrans" cxnId="{E7003E5D-E6F3-40CE-88B0-736A64B00B04}">
      <dgm:prSet/>
      <dgm:spPr/>
      <dgm:t>
        <a:bodyPr/>
        <a:lstStyle/>
        <a:p>
          <a:endParaRPr lang="es-CO"/>
        </a:p>
      </dgm:t>
    </dgm:pt>
    <dgm:pt modelId="{D1A0107C-ACA2-496B-9608-96D7A9F47E29}" type="sibTrans" cxnId="{E7003E5D-E6F3-40CE-88B0-736A64B00B04}">
      <dgm:prSet/>
      <dgm:spPr/>
      <dgm:t>
        <a:bodyPr/>
        <a:lstStyle/>
        <a:p>
          <a:endParaRPr lang="es-CO"/>
        </a:p>
      </dgm:t>
    </dgm:pt>
    <dgm:pt modelId="{E4E084C8-B9BD-498A-BA50-94BB0D4AD6A6}" type="pres">
      <dgm:prSet presAssocID="{1F0EB576-BB22-4DD4-9BBD-A581353B14D5}" presName="composite" presStyleCnt="0">
        <dgm:presLayoutVars>
          <dgm:chMax val="3"/>
          <dgm:animLvl val="lvl"/>
          <dgm:resizeHandles val="exact"/>
        </dgm:presLayoutVars>
      </dgm:prSet>
      <dgm:spPr/>
    </dgm:pt>
    <dgm:pt modelId="{4D9C7F3D-2159-420E-B1D5-18EF42852F1D}" type="pres">
      <dgm:prSet presAssocID="{AE9D1682-08DF-41F4-9726-5E990C38E80B}" presName="gear1" presStyleLbl="node1" presStyleIdx="0" presStyleCnt="3">
        <dgm:presLayoutVars>
          <dgm:chMax val="1"/>
          <dgm:bulletEnabled val="1"/>
        </dgm:presLayoutVars>
      </dgm:prSet>
      <dgm:spPr/>
      <dgm:t>
        <a:bodyPr/>
        <a:lstStyle/>
        <a:p>
          <a:endParaRPr lang="es-CO"/>
        </a:p>
      </dgm:t>
    </dgm:pt>
    <dgm:pt modelId="{38086368-C2F5-4DC2-A164-A4FCAB8D5D24}" type="pres">
      <dgm:prSet presAssocID="{AE9D1682-08DF-41F4-9726-5E990C38E80B}" presName="gear1srcNode" presStyleLbl="node1" presStyleIdx="0" presStyleCnt="3"/>
      <dgm:spPr/>
      <dgm:t>
        <a:bodyPr/>
        <a:lstStyle/>
        <a:p>
          <a:endParaRPr lang="es-CO"/>
        </a:p>
      </dgm:t>
    </dgm:pt>
    <dgm:pt modelId="{C4F1FE78-A79E-429E-93AB-B3594DF06A19}" type="pres">
      <dgm:prSet presAssocID="{AE9D1682-08DF-41F4-9726-5E990C38E80B}" presName="gear1dstNode" presStyleLbl="node1" presStyleIdx="0" presStyleCnt="3"/>
      <dgm:spPr/>
      <dgm:t>
        <a:bodyPr/>
        <a:lstStyle/>
        <a:p>
          <a:endParaRPr lang="es-CO"/>
        </a:p>
      </dgm:t>
    </dgm:pt>
    <dgm:pt modelId="{2A812554-04F0-45A7-B85A-5094EDAF41E5}" type="pres">
      <dgm:prSet presAssocID="{5AA4ECFA-AED7-45B5-BF64-99926C44BE1D}" presName="gear2" presStyleLbl="node1" presStyleIdx="1" presStyleCnt="3">
        <dgm:presLayoutVars>
          <dgm:chMax val="1"/>
          <dgm:bulletEnabled val="1"/>
        </dgm:presLayoutVars>
      </dgm:prSet>
      <dgm:spPr/>
      <dgm:t>
        <a:bodyPr/>
        <a:lstStyle/>
        <a:p>
          <a:endParaRPr lang="es-CO"/>
        </a:p>
      </dgm:t>
    </dgm:pt>
    <dgm:pt modelId="{CB5DB8EF-D437-4199-B9E7-357A7AF2D57B}" type="pres">
      <dgm:prSet presAssocID="{5AA4ECFA-AED7-45B5-BF64-99926C44BE1D}" presName="gear2srcNode" presStyleLbl="node1" presStyleIdx="1" presStyleCnt="3"/>
      <dgm:spPr/>
      <dgm:t>
        <a:bodyPr/>
        <a:lstStyle/>
        <a:p>
          <a:endParaRPr lang="es-CO"/>
        </a:p>
      </dgm:t>
    </dgm:pt>
    <dgm:pt modelId="{F497CF5A-4A76-47D5-B720-C4077606AA85}" type="pres">
      <dgm:prSet presAssocID="{5AA4ECFA-AED7-45B5-BF64-99926C44BE1D}" presName="gear2dstNode" presStyleLbl="node1" presStyleIdx="1" presStyleCnt="3"/>
      <dgm:spPr/>
      <dgm:t>
        <a:bodyPr/>
        <a:lstStyle/>
        <a:p>
          <a:endParaRPr lang="es-CO"/>
        </a:p>
      </dgm:t>
    </dgm:pt>
    <dgm:pt modelId="{699A917B-575C-47BB-B1F7-5CF535AF3D32}" type="pres">
      <dgm:prSet presAssocID="{683F26EA-0AE6-49FB-AEBE-E82A8D061822}" presName="gear3" presStyleLbl="node1" presStyleIdx="2" presStyleCnt="3"/>
      <dgm:spPr/>
      <dgm:t>
        <a:bodyPr/>
        <a:lstStyle/>
        <a:p>
          <a:endParaRPr lang="es-CO"/>
        </a:p>
      </dgm:t>
    </dgm:pt>
    <dgm:pt modelId="{B0DD527B-8E48-4162-B2C8-E12038DE4317}" type="pres">
      <dgm:prSet presAssocID="{683F26EA-0AE6-49FB-AEBE-E82A8D061822}" presName="gear3tx" presStyleLbl="node1" presStyleIdx="2" presStyleCnt="3">
        <dgm:presLayoutVars>
          <dgm:chMax val="1"/>
          <dgm:bulletEnabled val="1"/>
        </dgm:presLayoutVars>
      </dgm:prSet>
      <dgm:spPr/>
      <dgm:t>
        <a:bodyPr/>
        <a:lstStyle/>
        <a:p>
          <a:endParaRPr lang="es-CO"/>
        </a:p>
      </dgm:t>
    </dgm:pt>
    <dgm:pt modelId="{F259F2FD-6B8A-4A3E-84AF-A29EE17A0C79}" type="pres">
      <dgm:prSet presAssocID="{683F26EA-0AE6-49FB-AEBE-E82A8D061822}" presName="gear3srcNode" presStyleLbl="node1" presStyleIdx="2" presStyleCnt="3"/>
      <dgm:spPr/>
      <dgm:t>
        <a:bodyPr/>
        <a:lstStyle/>
        <a:p>
          <a:endParaRPr lang="es-CO"/>
        </a:p>
      </dgm:t>
    </dgm:pt>
    <dgm:pt modelId="{19939FCC-7F69-4B2A-8D8D-AE8CE0B80EB4}" type="pres">
      <dgm:prSet presAssocID="{683F26EA-0AE6-49FB-AEBE-E82A8D061822}" presName="gear3dstNode" presStyleLbl="node1" presStyleIdx="2" presStyleCnt="3"/>
      <dgm:spPr/>
      <dgm:t>
        <a:bodyPr/>
        <a:lstStyle/>
        <a:p>
          <a:endParaRPr lang="es-CO"/>
        </a:p>
      </dgm:t>
    </dgm:pt>
    <dgm:pt modelId="{AF5FA4B7-600D-4E5E-87C0-86F76D26B496}" type="pres">
      <dgm:prSet presAssocID="{AC035B6C-2DD9-481E-B2AE-DEC6B734CF4E}" presName="connector1" presStyleLbl="sibTrans2D1" presStyleIdx="0" presStyleCnt="3"/>
      <dgm:spPr/>
      <dgm:t>
        <a:bodyPr/>
        <a:lstStyle/>
        <a:p>
          <a:endParaRPr lang="es-CO"/>
        </a:p>
      </dgm:t>
    </dgm:pt>
    <dgm:pt modelId="{0AD67974-45AD-4340-9704-3E82D4232093}" type="pres">
      <dgm:prSet presAssocID="{2E1AD9D0-8CD7-4346-A018-A024776433F2}" presName="connector2" presStyleLbl="sibTrans2D1" presStyleIdx="1" presStyleCnt="3"/>
      <dgm:spPr/>
      <dgm:t>
        <a:bodyPr/>
        <a:lstStyle/>
        <a:p>
          <a:endParaRPr lang="es-CO"/>
        </a:p>
      </dgm:t>
    </dgm:pt>
    <dgm:pt modelId="{31F9BECB-0D43-4FBB-9C6D-0D3AD36502C8}" type="pres">
      <dgm:prSet presAssocID="{D1A0107C-ACA2-496B-9608-96D7A9F47E29}" presName="connector3" presStyleLbl="sibTrans2D1" presStyleIdx="2" presStyleCnt="3"/>
      <dgm:spPr/>
      <dgm:t>
        <a:bodyPr/>
        <a:lstStyle/>
        <a:p>
          <a:endParaRPr lang="es-CO"/>
        </a:p>
      </dgm:t>
    </dgm:pt>
  </dgm:ptLst>
  <dgm:cxnLst>
    <dgm:cxn modelId="{346B8A3F-E0C1-4F89-B49F-375654ED5F17}" type="presOf" srcId="{AC035B6C-2DD9-481E-B2AE-DEC6B734CF4E}" destId="{AF5FA4B7-600D-4E5E-87C0-86F76D26B496}" srcOrd="0" destOrd="0" presId="urn:microsoft.com/office/officeart/2005/8/layout/gear1"/>
    <dgm:cxn modelId="{C2EBE39C-7259-463D-99B1-D936FD12D0EA}" type="presOf" srcId="{2E1AD9D0-8CD7-4346-A018-A024776433F2}" destId="{0AD67974-45AD-4340-9704-3E82D4232093}" srcOrd="0" destOrd="0" presId="urn:microsoft.com/office/officeart/2005/8/layout/gear1"/>
    <dgm:cxn modelId="{A7E880B3-19A4-459A-B46E-6FE62EB42C62}" type="presOf" srcId="{5AA4ECFA-AED7-45B5-BF64-99926C44BE1D}" destId="{CB5DB8EF-D437-4199-B9E7-357A7AF2D57B}" srcOrd="1" destOrd="0" presId="urn:microsoft.com/office/officeart/2005/8/layout/gear1"/>
    <dgm:cxn modelId="{8DDD9612-2BE9-4E5E-9919-3DA21D15BA55}" type="presOf" srcId="{1F0EB576-BB22-4DD4-9BBD-A581353B14D5}" destId="{E4E084C8-B9BD-498A-BA50-94BB0D4AD6A6}" srcOrd="0" destOrd="0" presId="urn:microsoft.com/office/officeart/2005/8/layout/gear1"/>
    <dgm:cxn modelId="{54E6B3BB-477F-4632-835F-5B6F618FA6C3}" srcId="{1F0EB576-BB22-4DD4-9BBD-A581353B14D5}" destId="{5AA4ECFA-AED7-45B5-BF64-99926C44BE1D}" srcOrd="1" destOrd="0" parTransId="{E8AEB7E4-5F0E-4013-981F-32B01527E89F}" sibTransId="{2E1AD9D0-8CD7-4346-A018-A024776433F2}"/>
    <dgm:cxn modelId="{DD150144-345A-4839-AE18-3AD9BEAE83AE}" type="presOf" srcId="{683F26EA-0AE6-49FB-AEBE-E82A8D061822}" destId="{19939FCC-7F69-4B2A-8D8D-AE8CE0B80EB4}" srcOrd="3" destOrd="0" presId="urn:microsoft.com/office/officeart/2005/8/layout/gear1"/>
    <dgm:cxn modelId="{AEB81FCF-D935-4460-830E-A1A91BE04BDB}" type="presOf" srcId="{AE9D1682-08DF-41F4-9726-5E990C38E80B}" destId="{38086368-C2F5-4DC2-A164-A4FCAB8D5D24}" srcOrd="1" destOrd="0" presId="urn:microsoft.com/office/officeart/2005/8/layout/gear1"/>
    <dgm:cxn modelId="{ED8C2AF7-869C-430F-B78D-2807D6B3226B}" type="presOf" srcId="{5AA4ECFA-AED7-45B5-BF64-99926C44BE1D}" destId="{F497CF5A-4A76-47D5-B720-C4077606AA85}" srcOrd="2" destOrd="0" presId="urn:microsoft.com/office/officeart/2005/8/layout/gear1"/>
    <dgm:cxn modelId="{EDB9FA7B-A8BB-481F-B52F-77842179889E}" type="presOf" srcId="{683F26EA-0AE6-49FB-AEBE-E82A8D061822}" destId="{699A917B-575C-47BB-B1F7-5CF535AF3D32}" srcOrd="0" destOrd="0" presId="urn:microsoft.com/office/officeart/2005/8/layout/gear1"/>
    <dgm:cxn modelId="{1CF22895-3173-45BB-A47F-4C0929A9C7C9}" type="presOf" srcId="{AE9D1682-08DF-41F4-9726-5E990C38E80B}" destId="{4D9C7F3D-2159-420E-B1D5-18EF42852F1D}" srcOrd="0" destOrd="0" presId="urn:microsoft.com/office/officeart/2005/8/layout/gear1"/>
    <dgm:cxn modelId="{A57FE2F2-FC0C-409D-8C62-4DD64644AEFC}" type="presOf" srcId="{5AA4ECFA-AED7-45B5-BF64-99926C44BE1D}" destId="{2A812554-04F0-45A7-B85A-5094EDAF41E5}" srcOrd="0" destOrd="0" presId="urn:microsoft.com/office/officeart/2005/8/layout/gear1"/>
    <dgm:cxn modelId="{731CD670-59F0-4BAE-B8D3-442184DFBB94}" type="presOf" srcId="{683F26EA-0AE6-49FB-AEBE-E82A8D061822}" destId="{B0DD527B-8E48-4162-B2C8-E12038DE4317}" srcOrd="1" destOrd="0" presId="urn:microsoft.com/office/officeart/2005/8/layout/gear1"/>
    <dgm:cxn modelId="{B52AFB95-737F-44C0-B2AB-3E94A62D95D2}" type="presOf" srcId="{683F26EA-0AE6-49FB-AEBE-E82A8D061822}" destId="{F259F2FD-6B8A-4A3E-84AF-A29EE17A0C79}" srcOrd="2" destOrd="0" presId="urn:microsoft.com/office/officeart/2005/8/layout/gear1"/>
    <dgm:cxn modelId="{E171A5D1-E079-4068-AABB-A578E9F518E6}" type="presOf" srcId="{AE9D1682-08DF-41F4-9726-5E990C38E80B}" destId="{C4F1FE78-A79E-429E-93AB-B3594DF06A19}" srcOrd="2" destOrd="0" presId="urn:microsoft.com/office/officeart/2005/8/layout/gear1"/>
    <dgm:cxn modelId="{BBEB46C5-5836-42C9-81EE-202EDFF5C339}" srcId="{1F0EB576-BB22-4DD4-9BBD-A581353B14D5}" destId="{AE9D1682-08DF-41F4-9726-5E990C38E80B}" srcOrd="0" destOrd="0" parTransId="{2E1D7680-37FA-4A69-AFFD-ED8CC5C3AC79}" sibTransId="{AC035B6C-2DD9-481E-B2AE-DEC6B734CF4E}"/>
    <dgm:cxn modelId="{E7003E5D-E6F3-40CE-88B0-736A64B00B04}" srcId="{1F0EB576-BB22-4DD4-9BBD-A581353B14D5}" destId="{683F26EA-0AE6-49FB-AEBE-E82A8D061822}" srcOrd="2" destOrd="0" parTransId="{1201F3EB-A165-4424-925B-3283B288BD20}" sibTransId="{D1A0107C-ACA2-496B-9608-96D7A9F47E29}"/>
    <dgm:cxn modelId="{50D1B58A-8C92-404A-B326-17FEC580EBFA}" type="presOf" srcId="{D1A0107C-ACA2-496B-9608-96D7A9F47E29}" destId="{31F9BECB-0D43-4FBB-9C6D-0D3AD36502C8}" srcOrd="0" destOrd="0" presId="urn:microsoft.com/office/officeart/2005/8/layout/gear1"/>
    <dgm:cxn modelId="{31BF81BF-F21B-4CFC-BD97-5534A387806A}" type="presParOf" srcId="{E4E084C8-B9BD-498A-BA50-94BB0D4AD6A6}" destId="{4D9C7F3D-2159-420E-B1D5-18EF42852F1D}" srcOrd="0" destOrd="0" presId="urn:microsoft.com/office/officeart/2005/8/layout/gear1"/>
    <dgm:cxn modelId="{BB6DAA17-E569-44B5-84C2-74F5BD210657}" type="presParOf" srcId="{E4E084C8-B9BD-498A-BA50-94BB0D4AD6A6}" destId="{38086368-C2F5-4DC2-A164-A4FCAB8D5D24}" srcOrd="1" destOrd="0" presId="urn:microsoft.com/office/officeart/2005/8/layout/gear1"/>
    <dgm:cxn modelId="{B4E9465E-7F3A-4C98-BEB7-3489083BD6B4}" type="presParOf" srcId="{E4E084C8-B9BD-498A-BA50-94BB0D4AD6A6}" destId="{C4F1FE78-A79E-429E-93AB-B3594DF06A19}" srcOrd="2" destOrd="0" presId="urn:microsoft.com/office/officeart/2005/8/layout/gear1"/>
    <dgm:cxn modelId="{90456A60-938C-48B4-89CA-5040297F1D71}" type="presParOf" srcId="{E4E084C8-B9BD-498A-BA50-94BB0D4AD6A6}" destId="{2A812554-04F0-45A7-B85A-5094EDAF41E5}" srcOrd="3" destOrd="0" presId="urn:microsoft.com/office/officeart/2005/8/layout/gear1"/>
    <dgm:cxn modelId="{2FBA24F2-006C-4896-A73E-79CB61AAC2F3}" type="presParOf" srcId="{E4E084C8-B9BD-498A-BA50-94BB0D4AD6A6}" destId="{CB5DB8EF-D437-4199-B9E7-357A7AF2D57B}" srcOrd="4" destOrd="0" presId="urn:microsoft.com/office/officeart/2005/8/layout/gear1"/>
    <dgm:cxn modelId="{9E80CE53-F918-432E-8606-49E518F5100C}" type="presParOf" srcId="{E4E084C8-B9BD-498A-BA50-94BB0D4AD6A6}" destId="{F497CF5A-4A76-47D5-B720-C4077606AA85}" srcOrd="5" destOrd="0" presId="urn:microsoft.com/office/officeart/2005/8/layout/gear1"/>
    <dgm:cxn modelId="{6A20CE34-F303-4D7F-8D6C-11BACAB28754}" type="presParOf" srcId="{E4E084C8-B9BD-498A-BA50-94BB0D4AD6A6}" destId="{699A917B-575C-47BB-B1F7-5CF535AF3D32}" srcOrd="6" destOrd="0" presId="urn:microsoft.com/office/officeart/2005/8/layout/gear1"/>
    <dgm:cxn modelId="{DDC7F7BC-B7BA-4EE9-8E6B-9EE4BD4ED1D7}" type="presParOf" srcId="{E4E084C8-B9BD-498A-BA50-94BB0D4AD6A6}" destId="{B0DD527B-8E48-4162-B2C8-E12038DE4317}" srcOrd="7" destOrd="0" presId="urn:microsoft.com/office/officeart/2005/8/layout/gear1"/>
    <dgm:cxn modelId="{94FBB28D-F36E-4E46-9086-DEF67C704072}" type="presParOf" srcId="{E4E084C8-B9BD-498A-BA50-94BB0D4AD6A6}" destId="{F259F2FD-6B8A-4A3E-84AF-A29EE17A0C79}" srcOrd="8" destOrd="0" presId="urn:microsoft.com/office/officeart/2005/8/layout/gear1"/>
    <dgm:cxn modelId="{DA28A9FE-345A-478C-A41A-41321DC03918}" type="presParOf" srcId="{E4E084C8-B9BD-498A-BA50-94BB0D4AD6A6}" destId="{19939FCC-7F69-4B2A-8D8D-AE8CE0B80EB4}" srcOrd="9" destOrd="0" presId="urn:microsoft.com/office/officeart/2005/8/layout/gear1"/>
    <dgm:cxn modelId="{6138C11A-E450-4536-8DD7-BEBBE73C4EDF}" type="presParOf" srcId="{E4E084C8-B9BD-498A-BA50-94BB0D4AD6A6}" destId="{AF5FA4B7-600D-4E5E-87C0-86F76D26B496}" srcOrd="10" destOrd="0" presId="urn:microsoft.com/office/officeart/2005/8/layout/gear1"/>
    <dgm:cxn modelId="{5EC54CBF-94AB-45EB-8F52-0B6132A8D255}" type="presParOf" srcId="{E4E084C8-B9BD-498A-BA50-94BB0D4AD6A6}" destId="{0AD67974-45AD-4340-9704-3E82D4232093}" srcOrd="11" destOrd="0" presId="urn:microsoft.com/office/officeart/2005/8/layout/gear1"/>
    <dgm:cxn modelId="{CD15920B-667D-474A-B923-860B700CA5F3}" type="presParOf" srcId="{E4E084C8-B9BD-498A-BA50-94BB0D4AD6A6}" destId="{31F9BECB-0D43-4FBB-9C6D-0D3AD36502C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E2C3A3-6470-4E8C-B330-CA7162973A3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O"/>
        </a:p>
      </dgm:t>
    </dgm:pt>
    <dgm:pt modelId="{E1F78471-F6D2-4CA1-B782-4BC86F10CCB8}">
      <dgm:prSet phldrT="[Texto]"/>
      <dgm:spPr/>
      <dgm:t>
        <a:bodyPr/>
        <a:lstStyle/>
        <a:p>
          <a:r>
            <a:rPr lang="es-CO" dirty="0" smtClean="0"/>
            <a:t>Base Fiscal </a:t>
          </a:r>
          <a:endParaRPr lang="es-CO" dirty="0"/>
        </a:p>
      </dgm:t>
    </dgm:pt>
    <dgm:pt modelId="{E9F4DB62-591D-4855-87B4-D6882CEF4E50}" type="parTrans" cxnId="{B4B4A3CF-FB69-41A6-8E81-37CFA61AB3C8}">
      <dgm:prSet/>
      <dgm:spPr/>
      <dgm:t>
        <a:bodyPr/>
        <a:lstStyle/>
        <a:p>
          <a:endParaRPr lang="es-CO"/>
        </a:p>
      </dgm:t>
    </dgm:pt>
    <dgm:pt modelId="{508D04DD-524A-4BE2-88DE-77479F2F6792}" type="sibTrans" cxnId="{B4B4A3CF-FB69-41A6-8E81-37CFA61AB3C8}">
      <dgm:prSet/>
      <dgm:spPr/>
      <dgm:t>
        <a:bodyPr/>
        <a:lstStyle/>
        <a:p>
          <a:endParaRPr lang="es-CO"/>
        </a:p>
      </dgm:t>
    </dgm:pt>
    <dgm:pt modelId="{4DAC2215-09A4-4BA3-84F4-D74081CCB05F}">
      <dgm:prSet phldrT="[Texto]"/>
      <dgm:spPr/>
      <dgm:t>
        <a:bodyPr/>
        <a:lstStyle/>
        <a:p>
          <a:r>
            <a:rPr lang="es-CO" dirty="0" smtClean="0"/>
            <a:t>DR 2649/93</a:t>
          </a:r>
          <a:endParaRPr lang="es-CO" dirty="0"/>
        </a:p>
      </dgm:t>
    </dgm:pt>
    <dgm:pt modelId="{1DF69BEB-88C9-4BC3-87E5-392DE8460C17}" type="parTrans" cxnId="{B32C99D4-86EB-44B9-ADCD-0ECD4E4D0530}">
      <dgm:prSet/>
      <dgm:spPr/>
      <dgm:t>
        <a:bodyPr/>
        <a:lstStyle/>
        <a:p>
          <a:endParaRPr lang="es-CO"/>
        </a:p>
      </dgm:t>
    </dgm:pt>
    <dgm:pt modelId="{B164802A-3A23-491A-AACE-61B6426E4FD8}" type="sibTrans" cxnId="{B32C99D4-86EB-44B9-ADCD-0ECD4E4D0530}">
      <dgm:prSet/>
      <dgm:spPr/>
      <dgm:t>
        <a:bodyPr/>
        <a:lstStyle/>
        <a:p>
          <a:endParaRPr lang="es-CO"/>
        </a:p>
      </dgm:t>
    </dgm:pt>
    <dgm:pt modelId="{7638D40E-5D6A-42B3-B26B-49E39B0CE78E}">
      <dgm:prSet phldrT="[Texto]"/>
      <dgm:spPr/>
      <dgm:t>
        <a:bodyPr/>
        <a:lstStyle/>
        <a:p>
          <a:r>
            <a:rPr lang="es-CO" dirty="0" smtClean="0"/>
            <a:t>Reglas fiscales</a:t>
          </a:r>
          <a:endParaRPr lang="es-CO" dirty="0"/>
        </a:p>
      </dgm:t>
    </dgm:pt>
    <dgm:pt modelId="{D3917F5B-BD65-4126-BF1E-BB9623E70F51}" type="parTrans" cxnId="{E54FEF9A-D5BE-45C9-9EF9-FE2D0BEA8CD9}">
      <dgm:prSet/>
      <dgm:spPr/>
      <dgm:t>
        <a:bodyPr/>
        <a:lstStyle/>
        <a:p>
          <a:endParaRPr lang="es-CO"/>
        </a:p>
      </dgm:t>
    </dgm:pt>
    <dgm:pt modelId="{E43B27D3-444A-4E6A-955D-B3DAA3BA882B}" type="sibTrans" cxnId="{E54FEF9A-D5BE-45C9-9EF9-FE2D0BEA8CD9}">
      <dgm:prSet/>
      <dgm:spPr/>
      <dgm:t>
        <a:bodyPr/>
        <a:lstStyle/>
        <a:p>
          <a:endParaRPr lang="es-CO"/>
        </a:p>
      </dgm:t>
    </dgm:pt>
    <dgm:pt modelId="{5AF42956-BF32-4A2D-9D9B-E6519B8C19E1}" type="pres">
      <dgm:prSet presAssocID="{A2E2C3A3-6470-4E8C-B330-CA7162973A37}" presName="list" presStyleCnt="0">
        <dgm:presLayoutVars>
          <dgm:dir/>
          <dgm:animLvl val="lvl"/>
        </dgm:presLayoutVars>
      </dgm:prSet>
      <dgm:spPr/>
      <dgm:t>
        <a:bodyPr/>
        <a:lstStyle/>
        <a:p>
          <a:endParaRPr lang="es-CO"/>
        </a:p>
      </dgm:t>
    </dgm:pt>
    <dgm:pt modelId="{019B9950-71B2-4EC3-887A-D79AD519BD5E}" type="pres">
      <dgm:prSet presAssocID="{E1F78471-F6D2-4CA1-B782-4BC86F10CCB8}" presName="posSpace" presStyleCnt="0"/>
      <dgm:spPr/>
    </dgm:pt>
    <dgm:pt modelId="{862DB180-B337-47B1-8338-2E2D25278B37}" type="pres">
      <dgm:prSet presAssocID="{E1F78471-F6D2-4CA1-B782-4BC86F10CCB8}" presName="vertFlow" presStyleCnt="0"/>
      <dgm:spPr/>
    </dgm:pt>
    <dgm:pt modelId="{0A641E1D-10D9-41D5-93C3-910006B4F8E8}" type="pres">
      <dgm:prSet presAssocID="{E1F78471-F6D2-4CA1-B782-4BC86F10CCB8}" presName="topSpace" presStyleCnt="0"/>
      <dgm:spPr/>
    </dgm:pt>
    <dgm:pt modelId="{E527BC7D-22BF-42F7-9707-23F9D9287B77}" type="pres">
      <dgm:prSet presAssocID="{E1F78471-F6D2-4CA1-B782-4BC86F10CCB8}" presName="firstComp" presStyleCnt="0"/>
      <dgm:spPr/>
    </dgm:pt>
    <dgm:pt modelId="{6CC87B8A-4FED-4966-BE3D-933C064264FB}" type="pres">
      <dgm:prSet presAssocID="{E1F78471-F6D2-4CA1-B782-4BC86F10CCB8}" presName="firstChild" presStyleLbl="bgAccFollowNode1" presStyleIdx="0" presStyleCnt="2"/>
      <dgm:spPr/>
      <dgm:t>
        <a:bodyPr/>
        <a:lstStyle/>
        <a:p>
          <a:endParaRPr lang="es-CO"/>
        </a:p>
      </dgm:t>
    </dgm:pt>
    <dgm:pt modelId="{C4C58AB1-4AA5-4E8B-A118-2DDD3B651325}" type="pres">
      <dgm:prSet presAssocID="{E1F78471-F6D2-4CA1-B782-4BC86F10CCB8}" presName="firstChildTx" presStyleLbl="bgAccFollowNode1" presStyleIdx="0" presStyleCnt="2">
        <dgm:presLayoutVars>
          <dgm:bulletEnabled val="1"/>
        </dgm:presLayoutVars>
      </dgm:prSet>
      <dgm:spPr/>
      <dgm:t>
        <a:bodyPr/>
        <a:lstStyle/>
        <a:p>
          <a:endParaRPr lang="es-CO"/>
        </a:p>
      </dgm:t>
    </dgm:pt>
    <dgm:pt modelId="{F47C0FAA-A14E-47F5-8BFF-C5BD7B8029CB}" type="pres">
      <dgm:prSet presAssocID="{7638D40E-5D6A-42B3-B26B-49E39B0CE78E}" presName="comp" presStyleCnt="0"/>
      <dgm:spPr/>
    </dgm:pt>
    <dgm:pt modelId="{EAD60594-2D99-4F2D-9A62-A2371F654338}" type="pres">
      <dgm:prSet presAssocID="{7638D40E-5D6A-42B3-B26B-49E39B0CE78E}" presName="child" presStyleLbl="bgAccFollowNode1" presStyleIdx="1" presStyleCnt="2"/>
      <dgm:spPr/>
      <dgm:t>
        <a:bodyPr/>
        <a:lstStyle/>
        <a:p>
          <a:endParaRPr lang="es-CO"/>
        </a:p>
      </dgm:t>
    </dgm:pt>
    <dgm:pt modelId="{EA296630-023A-4614-8953-EB0F8D57C088}" type="pres">
      <dgm:prSet presAssocID="{7638D40E-5D6A-42B3-B26B-49E39B0CE78E}" presName="childTx" presStyleLbl="bgAccFollowNode1" presStyleIdx="1" presStyleCnt="2">
        <dgm:presLayoutVars>
          <dgm:bulletEnabled val="1"/>
        </dgm:presLayoutVars>
      </dgm:prSet>
      <dgm:spPr/>
      <dgm:t>
        <a:bodyPr/>
        <a:lstStyle/>
        <a:p>
          <a:endParaRPr lang="es-CO"/>
        </a:p>
      </dgm:t>
    </dgm:pt>
    <dgm:pt modelId="{C0C8614D-B1C4-4C13-BADB-5A80A3C9E7B9}" type="pres">
      <dgm:prSet presAssocID="{E1F78471-F6D2-4CA1-B782-4BC86F10CCB8}" presName="negSpace" presStyleCnt="0"/>
      <dgm:spPr/>
    </dgm:pt>
    <dgm:pt modelId="{549DE445-8E15-4E25-8B81-0B04438CFA26}" type="pres">
      <dgm:prSet presAssocID="{E1F78471-F6D2-4CA1-B782-4BC86F10CCB8}" presName="circle" presStyleLbl="node1" presStyleIdx="0" presStyleCnt="1"/>
      <dgm:spPr/>
      <dgm:t>
        <a:bodyPr/>
        <a:lstStyle/>
        <a:p>
          <a:endParaRPr lang="es-CO"/>
        </a:p>
      </dgm:t>
    </dgm:pt>
  </dgm:ptLst>
  <dgm:cxnLst>
    <dgm:cxn modelId="{AF123AC8-7D22-41BB-9EAC-CB317844A540}" type="presOf" srcId="{4DAC2215-09A4-4BA3-84F4-D74081CCB05F}" destId="{6CC87B8A-4FED-4966-BE3D-933C064264FB}" srcOrd="0" destOrd="0" presId="urn:microsoft.com/office/officeart/2005/8/layout/hList9"/>
    <dgm:cxn modelId="{BE4A7DBB-C6B7-4E3F-BB29-A95C7F5BD97C}" type="presOf" srcId="{7638D40E-5D6A-42B3-B26B-49E39B0CE78E}" destId="{EA296630-023A-4614-8953-EB0F8D57C088}" srcOrd="1" destOrd="0" presId="urn:microsoft.com/office/officeart/2005/8/layout/hList9"/>
    <dgm:cxn modelId="{E54FEF9A-D5BE-45C9-9EF9-FE2D0BEA8CD9}" srcId="{E1F78471-F6D2-4CA1-B782-4BC86F10CCB8}" destId="{7638D40E-5D6A-42B3-B26B-49E39B0CE78E}" srcOrd="1" destOrd="0" parTransId="{D3917F5B-BD65-4126-BF1E-BB9623E70F51}" sibTransId="{E43B27D3-444A-4E6A-955D-B3DAA3BA882B}"/>
    <dgm:cxn modelId="{615DBD97-71BF-451D-AE03-7210611FC466}" type="presOf" srcId="{4DAC2215-09A4-4BA3-84F4-D74081CCB05F}" destId="{C4C58AB1-4AA5-4E8B-A118-2DDD3B651325}" srcOrd="1" destOrd="0" presId="urn:microsoft.com/office/officeart/2005/8/layout/hList9"/>
    <dgm:cxn modelId="{B4B4A3CF-FB69-41A6-8E81-37CFA61AB3C8}" srcId="{A2E2C3A3-6470-4E8C-B330-CA7162973A37}" destId="{E1F78471-F6D2-4CA1-B782-4BC86F10CCB8}" srcOrd="0" destOrd="0" parTransId="{E9F4DB62-591D-4855-87B4-D6882CEF4E50}" sibTransId="{508D04DD-524A-4BE2-88DE-77479F2F6792}"/>
    <dgm:cxn modelId="{B32C99D4-86EB-44B9-ADCD-0ECD4E4D0530}" srcId="{E1F78471-F6D2-4CA1-B782-4BC86F10CCB8}" destId="{4DAC2215-09A4-4BA3-84F4-D74081CCB05F}" srcOrd="0" destOrd="0" parTransId="{1DF69BEB-88C9-4BC3-87E5-392DE8460C17}" sibTransId="{B164802A-3A23-491A-AACE-61B6426E4FD8}"/>
    <dgm:cxn modelId="{9BD818F0-ACEF-4A43-B0E9-5E77005C07F6}" type="presOf" srcId="{7638D40E-5D6A-42B3-B26B-49E39B0CE78E}" destId="{EAD60594-2D99-4F2D-9A62-A2371F654338}" srcOrd="0" destOrd="0" presId="urn:microsoft.com/office/officeart/2005/8/layout/hList9"/>
    <dgm:cxn modelId="{6E9ABFFC-3505-496C-8495-FCAA148102A5}" type="presOf" srcId="{E1F78471-F6D2-4CA1-B782-4BC86F10CCB8}" destId="{549DE445-8E15-4E25-8B81-0B04438CFA26}" srcOrd="0" destOrd="0" presId="urn:microsoft.com/office/officeart/2005/8/layout/hList9"/>
    <dgm:cxn modelId="{43357C33-734F-4C25-B75F-3963ECB6A73C}" type="presOf" srcId="{A2E2C3A3-6470-4E8C-B330-CA7162973A37}" destId="{5AF42956-BF32-4A2D-9D9B-E6519B8C19E1}" srcOrd="0" destOrd="0" presId="urn:microsoft.com/office/officeart/2005/8/layout/hList9"/>
    <dgm:cxn modelId="{21C536D7-482E-4F1F-A615-058EF38AD606}" type="presParOf" srcId="{5AF42956-BF32-4A2D-9D9B-E6519B8C19E1}" destId="{019B9950-71B2-4EC3-887A-D79AD519BD5E}" srcOrd="0" destOrd="0" presId="urn:microsoft.com/office/officeart/2005/8/layout/hList9"/>
    <dgm:cxn modelId="{F308FDFE-82D6-4ED4-9867-079AFDB504AB}" type="presParOf" srcId="{5AF42956-BF32-4A2D-9D9B-E6519B8C19E1}" destId="{862DB180-B337-47B1-8338-2E2D25278B37}" srcOrd="1" destOrd="0" presId="urn:microsoft.com/office/officeart/2005/8/layout/hList9"/>
    <dgm:cxn modelId="{EDFA8921-CF06-4EEF-AE13-BA385B7E27C5}" type="presParOf" srcId="{862DB180-B337-47B1-8338-2E2D25278B37}" destId="{0A641E1D-10D9-41D5-93C3-910006B4F8E8}" srcOrd="0" destOrd="0" presId="urn:microsoft.com/office/officeart/2005/8/layout/hList9"/>
    <dgm:cxn modelId="{266B0563-715E-4B82-ACC2-864137AB31CB}" type="presParOf" srcId="{862DB180-B337-47B1-8338-2E2D25278B37}" destId="{E527BC7D-22BF-42F7-9707-23F9D9287B77}" srcOrd="1" destOrd="0" presId="urn:microsoft.com/office/officeart/2005/8/layout/hList9"/>
    <dgm:cxn modelId="{901AF15F-FB94-466C-A285-CF2FD42F1D44}" type="presParOf" srcId="{E527BC7D-22BF-42F7-9707-23F9D9287B77}" destId="{6CC87B8A-4FED-4966-BE3D-933C064264FB}" srcOrd="0" destOrd="0" presId="urn:microsoft.com/office/officeart/2005/8/layout/hList9"/>
    <dgm:cxn modelId="{BA76A033-EA66-4DEA-8C26-C3066E973334}" type="presParOf" srcId="{E527BC7D-22BF-42F7-9707-23F9D9287B77}" destId="{C4C58AB1-4AA5-4E8B-A118-2DDD3B651325}" srcOrd="1" destOrd="0" presId="urn:microsoft.com/office/officeart/2005/8/layout/hList9"/>
    <dgm:cxn modelId="{4A934D7D-0AB2-4E95-A6BA-0FF49FAA25A8}" type="presParOf" srcId="{862DB180-B337-47B1-8338-2E2D25278B37}" destId="{F47C0FAA-A14E-47F5-8BFF-C5BD7B8029CB}" srcOrd="2" destOrd="0" presId="urn:microsoft.com/office/officeart/2005/8/layout/hList9"/>
    <dgm:cxn modelId="{785C5B7E-0547-4F02-B257-193F16335AA8}" type="presParOf" srcId="{F47C0FAA-A14E-47F5-8BFF-C5BD7B8029CB}" destId="{EAD60594-2D99-4F2D-9A62-A2371F654338}" srcOrd="0" destOrd="0" presId="urn:microsoft.com/office/officeart/2005/8/layout/hList9"/>
    <dgm:cxn modelId="{9F6053DF-95B1-4269-B36E-A3904F5573F2}" type="presParOf" srcId="{F47C0FAA-A14E-47F5-8BFF-C5BD7B8029CB}" destId="{EA296630-023A-4614-8953-EB0F8D57C088}" srcOrd="1" destOrd="0" presId="urn:microsoft.com/office/officeart/2005/8/layout/hList9"/>
    <dgm:cxn modelId="{5DF9F2B1-9676-4952-8389-B0C5DE5D77E0}" type="presParOf" srcId="{5AF42956-BF32-4A2D-9D9B-E6519B8C19E1}" destId="{C0C8614D-B1C4-4C13-BADB-5A80A3C9E7B9}" srcOrd="2" destOrd="0" presId="urn:microsoft.com/office/officeart/2005/8/layout/hList9"/>
    <dgm:cxn modelId="{CE07393B-3EA0-4341-B3FF-2DF2F0088014}" type="presParOf" srcId="{5AF42956-BF32-4A2D-9D9B-E6519B8C19E1}" destId="{549DE445-8E15-4E25-8B81-0B04438CFA26}"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417D2F-2517-4773-96A4-EFED45B14BE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CO"/>
        </a:p>
      </dgm:t>
    </dgm:pt>
    <dgm:pt modelId="{5C289FF4-189E-4B6E-9526-C158C78A2C02}">
      <dgm:prSet phldrT="[Texto]"/>
      <dgm:spPr>
        <a:solidFill>
          <a:schemeClr val="accent6"/>
        </a:solidFill>
      </dgm:spPr>
      <dgm:t>
        <a:bodyPr/>
        <a:lstStyle/>
        <a:p>
          <a:r>
            <a:rPr lang="es-CO" dirty="0" smtClean="0"/>
            <a:t>IMPUESTO DIFERIDO</a:t>
          </a:r>
          <a:endParaRPr lang="es-CO" dirty="0"/>
        </a:p>
      </dgm:t>
    </dgm:pt>
    <dgm:pt modelId="{978888EA-9F3E-4B48-9ED8-468B1602295A}" type="parTrans" cxnId="{F6752EBE-7800-4168-9DFA-F989FB3BE43D}">
      <dgm:prSet/>
      <dgm:spPr/>
      <dgm:t>
        <a:bodyPr/>
        <a:lstStyle/>
        <a:p>
          <a:endParaRPr lang="es-CO"/>
        </a:p>
      </dgm:t>
    </dgm:pt>
    <dgm:pt modelId="{130F5450-831A-4CBB-80C4-701497E231AC}" type="sibTrans" cxnId="{F6752EBE-7800-4168-9DFA-F989FB3BE43D}">
      <dgm:prSet/>
      <dgm:spPr/>
      <dgm:t>
        <a:bodyPr/>
        <a:lstStyle/>
        <a:p>
          <a:endParaRPr lang="es-CO"/>
        </a:p>
      </dgm:t>
    </dgm:pt>
    <dgm:pt modelId="{34BEF12A-C34F-4292-9A06-44B75FCE5826}">
      <dgm:prSet phldrT="[Texto]"/>
      <dgm:spPr>
        <a:solidFill>
          <a:srgbClr val="00B0F0">
            <a:alpha val="90000"/>
          </a:srgbClr>
        </a:solidFill>
      </dgm:spPr>
      <dgm:t>
        <a:bodyPr/>
        <a:lstStyle/>
        <a:p>
          <a:r>
            <a:rPr lang="es-CO" dirty="0" smtClean="0"/>
            <a:t>Por cobrar</a:t>
          </a:r>
          <a:endParaRPr lang="es-CO" dirty="0"/>
        </a:p>
      </dgm:t>
    </dgm:pt>
    <dgm:pt modelId="{84842A9C-E762-4762-AD0F-C1F890920FE8}" type="parTrans" cxnId="{7E9657A4-1B2D-45D3-A703-F6EE36A57F8F}">
      <dgm:prSet/>
      <dgm:spPr/>
      <dgm:t>
        <a:bodyPr/>
        <a:lstStyle/>
        <a:p>
          <a:endParaRPr lang="es-CO"/>
        </a:p>
      </dgm:t>
    </dgm:pt>
    <dgm:pt modelId="{30E4C9F6-BA8A-43C2-A100-9C19A401D562}" type="sibTrans" cxnId="{7E9657A4-1B2D-45D3-A703-F6EE36A57F8F}">
      <dgm:prSet/>
      <dgm:spPr/>
      <dgm:t>
        <a:bodyPr/>
        <a:lstStyle/>
        <a:p>
          <a:endParaRPr lang="es-CO"/>
        </a:p>
      </dgm:t>
    </dgm:pt>
    <dgm:pt modelId="{9D1E52EA-D29A-4675-A048-460F8C7C8008}">
      <dgm:prSet phldrT="[Texto]"/>
      <dgm:spPr>
        <a:solidFill>
          <a:srgbClr val="00B0F0">
            <a:alpha val="90000"/>
          </a:srgbClr>
        </a:solidFill>
      </dgm:spPr>
      <dgm:t>
        <a:bodyPr/>
        <a:lstStyle/>
        <a:p>
          <a:r>
            <a:rPr lang="es-CO" dirty="0" smtClean="0"/>
            <a:t>Por pagar</a:t>
          </a:r>
          <a:endParaRPr lang="es-CO" dirty="0"/>
        </a:p>
      </dgm:t>
    </dgm:pt>
    <dgm:pt modelId="{756DC4EB-0DF8-4A01-BCEB-5FA6976C0543}" type="parTrans" cxnId="{95A4777A-67E1-4574-AC55-EB4A0C4E457F}">
      <dgm:prSet/>
      <dgm:spPr/>
      <dgm:t>
        <a:bodyPr/>
        <a:lstStyle/>
        <a:p>
          <a:endParaRPr lang="es-CO"/>
        </a:p>
      </dgm:t>
    </dgm:pt>
    <dgm:pt modelId="{CD7F32F0-F56B-4A96-97CC-91EE394119CB}" type="sibTrans" cxnId="{95A4777A-67E1-4574-AC55-EB4A0C4E457F}">
      <dgm:prSet/>
      <dgm:spPr/>
      <dgm:t>
        <a:bodyPr/>
        <a:lstStyle/>
        <a:p>
          <a:endParaRPr lang="es-CO"/>
        </a:p>
      </dgm:t>
    </dgm:pt>
    <dgm:pt modelId="{BE049BB3-3307-4C7A-90DE-63FD17876017}">
      <dgm:prSet phldrT="[Texto]"/>
      <dgm:spPr>
        <a:solidFill>
          <a:schemeClr val="accent6"/>
        </a:solidFill>
      </dgm:spPr>
      <dgm:t>
        <a:bodyPr/>
        <a:lstStyle/>
        <a:p>
          <a:r>
            <a:rPr lang="es-CO" dirty="0" smtClean="0"/>
            <a:t>Diferencia temporaria</a:t>
          </a:r>
          <a:endParaRPr lang="es-CO" dirty="0"/>
        </a:p>
      </dgm:t>
    </dgm:pt>
    <dgm:pt modelId="{7A265D88-2ACF-4D45-B40C-F3AA0A3BCC3B}" type="parTrans" cxnId="{DB9EFCE5-4D52-478F-A180-EE59C4E3F7E3}">
      <dgm:prSet/>
      <dgm:spPr/>
      <dgm:t>
        <a:bodyPr/>
        <a:lstStyle/>
        <a:p>
          <a:endParaRPr lang="es-CO"/>
        </a:p>
      </dgm:t>
    </dgm:pt>
    <dgm:pt modelId="{4A164916-3CDF-4993-ABB5-7551A60A5409}" type="sibTrans" cxnId="{DB9EFCE5-4D52-478F-A180-EE59C4E3F7E3}">
      <dgm:prSet/>
      <dgm:spPr/>
      <dgm:t>
        <a:bodyPr/>
        <a:lstStyle/>
        <a:p>
          <a:endParaRPr lang="es-CO"/>
        </a:p>
      </dgm:t>
    </dgm:pt>
    <dgm:pt modelId="{96651632-D897-450E-BE47-F45D0F4BE424}">
      <dgm:prSet phldrT="[Texto]"/>
      <dgm:spPr>
        <a:solidFill>
          <a:srgbClr val="00B0F0">
            <a:alpha val="90000"/>
          </a:srgbClr>
        </a:solidFill>
      </dgm:spPr>
      <dgm:t>
        <a:bodyPr/>
        <a:lstStyle/>
        <a:p>
          <a:r>
            <a:rPr lang="es-CO" dirty="0" smtClean="0"/>
            <a:t>Deducible</a:t>
          </a:r>
          <a:endParaRPr lang="es-CO" dirty="0"/>
        </a:p>
      </dgm:t>
    </dgm:pt>
    <dgm:pt modelId="{0AD82683-4815-4CB0-A1AF-90CA14F379C8}" type="parTrans" cxnId="{C524005A-E3A9-4D96-8F7B-83CCB7D33ADB}">
      <dgm:prSet/>
      <dgm:spPr/>
      <dgm:t>
        <a:bodyPr/>
        <a:lstStyle/>
        <a:p>
          <a:endParaRPr lang="es-CO"/>
        </a:p>
      </dgm:t>
    </dgm:pt>
    <dgm:pt modelId="{0CF6CDAB-2FD6-4274-8C88-F2CE5ED40001}" type="sibTrans" cxnId="{C524005A-E3A9-4D96-8F7B-83CCB7D33ADB}">
      <dgm:prSet/>
      <dgm:spPr/>
      <dgm:t>
        <a:bodyPr/>
        <a:lstStyle/>
        <a:p>
          <a:endParaRPr lang="es-CO"/>
        </a:p>
      </dgm:t>
    </dgm:pt>
    <dgm:pt modelId="{7F9DA607-D055-492F-82CA-D5C3432C8229}">
      <dgm:prSet phldrT="[Texto]"/>
      <dgm:spPr>
        <a:solidFill>
          <a:srgbClr val="00B0F0">
            <a:alpha val="90000"/>
          </a:srgbClr>
        </a:solidFill>
      </dgm:spPr>
      <dgm:t>
        <a:bodyPr/>
        <a:lstStyle/>
        <a:p>
          <a:r>
            <a:rPr lang="es-CO" dirty="0" smtClean="0"/>
            <a:t>Imponible</a:t>
          </a:r>
          <a:endParaRPr lang="es-CO" dirty="0"/>
        </a:p>
      </dgm:t>
    </dgm:pt>
    <dgm:pt modelId="{5A8963E0-C895-431A-9F55-A96D3885FCEB}" type="parTrans" cxnId="{83EFC457-BC95-451C-872A-601ED135E38B}">
      <dgm:prSet/>
      <dgm:spPr/>
      <dgm:t>
        <a:bodyPr/>
        <a:lstStyle/>
        <a:p>
          <a:endParaRPr lang="es-CO"/>
        </a:p>
      </dgm:t>
    </dgm:pt>
    <dgm:pt modelId="{42963D89-C67E-4433-ABD7-17EC08DAA68D}" type="sibTrans" cxnId="{83EFC457-BC95-451C-872A-601ED135E38B}">
      <dgm:prSet/>
      <dgm:spPr/>
      <dgm:t>
        <a:bodyPr/>
        <a:lstStyle/>
        <a:p>
          <a:endParaRPr lang="es-CO"/>
        </a:p>
      </dgm:t>
    </dgm:pt>
    <dgm:pt modelId="{88446121-BA28-450D-8BFD-6E06252FAEAF}">
      <dgm:prSet phldrT="[Texto]"/>
      <dgm:spPr>
        <a:solidFill>
          <a:schemeClr val="accent6"/>
        </a:solidFill>
      </dgm:spPr>
      <dgm:t>
        <a:bodyPr/>
        <a:lstStyle/>
        <a:p>
          <a:r>
            <a:rPr lang="es-CO" dirty="0" smtClean="0"/>
            <a:t>Tasa</a:t>
          </a:r>
          <a:endParaRPr lang="es-CO" dirty="0"/>
        </a:p>
      </dgm:t>
    </dgm:pt>
    <dgm:pt modelId="{8D89AAC2-20B1-4BEF-A06D-23F6906EDEF8}" type="parTrans" cxnId="{9DAADEB6-DD59-4FFE-AC6E-E5F5B7E47C4B}">
      <dgm:prSet/>
      <dgm:spPr/>
      <dgm:t>
        <a:bodyPr/>
        <a:lstStyle/>
        <a:p>
          <a:endParaRPr lang="es-CO"/>
        </a:p>
      </dgm:t>
    </dgm:pt>
    <dgm:pt modelId="{34F27506-7FDC-4A22-965D-46E0D3EA7DDD}" type="sibTrans" cxnId="{9DAADEB6-DD59-4FFE-AC6E-E5F5B7E47C4B}">
      <dgm:prSet/>
      <dgm:spPr/>
      <dgm:t>
        <a:bodyPr/>
        <a:lstStyle/>
        <a:p>
          <a:endParaRPr lang="es-CO"/>
        </a:p>
      </dgm:t>
    </dgm:pt>
    <dgm:pt modelId="{C325FC30-1F3C-422B-BA19-AD2FD4E85960}">
      <dgm:prSet phldrT="[Texto]"/>
      <dgm:spPr>
        <a:solidFill>
          <a:srgbClr val="00B0F0">
            <a:alpha val="90000"/>
          </a:srgbClr>
        </a:solidFill>
      </dgm:spPr>
      <dgm:t>
        <a:bodyPr/>
        <a:lstStyle/>
        <a:p>
          <a:r>
            <a:rPr lang="es-CO" dirty="0" smtClean="0"/>
            <a:t>Renta </a:t>
          </a:r>
          <a:endParaRPr lang="es-CO" dirty="0"/>
        </a:p>
      </dgm:t>
    </dgm:pt>
    <dgm:pt modelId="{3705AD68-9E5D-475C-8E64-43361CB9FAB2}" type="parTrans" cxnId="{7F6C63F2-F73C-408A-B7C7-2F02943E5F35}">
      <dgm:prSet/>
      <dgm:spPr/>
      <dgm:t>
        <a:bodyPr/>
        <a:lstStyle/>
        <a:p>
          <a:endParaRPr lang="es-CO"/>
        </a:p>
      </dgm:t>
    </dgm:pt>
    <dgm:pt modelId="{3845396F-6B10-483E-B85D-1BF36975E343}" type="sibTrans" cxnId="{7F6C63F2-F73C-408A-B7C7-2F02943E5F35}">
      <dgm:prSet/>
      <dgm:spPr/>
      <dgm:t>
        <a:bodyPr/>
        <a:lstStyle/>
        <a:p>
          <a:endParaRPr lang="es-CO"/>
        </a:p>
      </dgm:t>
    </dgm:pt>
    <dgm:pt modelId="{AC39209F-FF1D-4BD4-ABBE-DA997E91CEB5}">
      <dgm:prSet phldrT="[Texto]"/>
      <dgm:spPr>
        <a:solidFill>
          <a:srgbClr val="00B0F0">
            <a:alpha val="90000"/>
          </a:srgbClr>
        </a:solidFill>
      </dgm:spPr>
      <dgm:t>
        <a:bodyPr/>
        <a:lstStyle/>
        <a:p>
          <a:r>
            <a:rPr lang="es-CO" dirty="0" smtClean="0"/>
            <a:t>Cree</a:t>
          </a:r>
          <a:endParaRPr lang="es-CO" dirty="0"/>
        </a:p>
      </dgm:t>
    </dgm:pt>
    <dgm:pt modelId="{0ABA0E02-9EA2-48FF-8307-6F7B8BA9C521}" type="parTrans" cxnId="{43F533E0-12C5-474B-99F3-21E5DD8C77D1}">
      <dgm:prSet/>
      <dgm:spPr/>
      <dgm:t>
        <a:bodyPr/>
        <a:lstStyle/>
        <a:p>
          <a:endParaRPr lang="es-CO"/>
        </a:p>
      </dgm:t>
    </dgm:pt>
    <dgm:pt modelId="{965A0EA4-46A3-4806-B384-E6F1CC1142CB}" type="sibTrans" cxnId="{43F533E0-12C5-474B-99F3-21E5DD8C77D1}">
      <dgm:prSet/>
      <dgm:spPr/>
      <dgm:t>
        <a:bodyPr/>
        <a:lstStyle/>
        <a:p>
          <a:endParaRPr lang="es-CO"/>
        </a:p>
      </dgm:t>
    </dgm:pt>
    <dgm:pt modelId="{E25C3874-8D34-4945-A5AF-3C08AF333DF8}">
      <dgm:prSet phldrT="[Texto]"/>
      <dgm:spPr>
        <a:solidFill>
          <a:srgbClr val="00B0F0">
            <a:alpha val="90000"/>
          </a:srgbClr>
        </a:solidFill>
      </dgm:spPr>
      <dgm:t>
        <a:bodyPr/>
        <a:lstStyle/>
        <a:p>
          <a:r>
            <a:rPr lang="es-CO" dirty="0" smtClean="0"/>
            <a:t>Ganancia Ocasional</a:t>
          </a:r>
          <a:endParaRPr lang="es-CO" dirty="0"/>
        </a:p>
      </dgm:t>
    </dgm:pt>
    <dgm:pt modelId="{0C5A763B-4E30-4C30-A52C-5EB1B34EAFDC}" type="parTrans" cxnId="{0B01C1F3-A62F-49D4-8387-8527398D9990}">
      <dgm:prSet/>
      <dgm:spPr/>
      <dgm:t>
        <a:bodyPr/>
        <a:lstStyle/>
        <a:p>
          <a:endParaRPr lang="es-CO"/>
        </a:p>
      </dgm:t>
    </dgm:pt>
    <dgm:pt modelId="{A55B4D4D-03E0-480D-8F79-E07C5D0D251B}" type="sibTrans" cxnId="{0B01C1F3-A62F-49D4-8387-8527398D9990}">
      <dgm:prSet/>
      <dgm:spPr/>
      <dgm:t>
        <a:bodyPr/>
        <a:lstStyle/>
        <a:p>
          <a:endParaRPr lang="es-CO"/>
        </a:p>
      </dgm:t>
    </dgm:pt>
    <dgm:pt modelId="{C4A830CC-0E59-442B-8BBD-9B5D4745A7BA}">
      <dgm:prSet phldrT="[Texto]"/>
      <dgm:spPr>
        <a:solidFill>
          <a:srgbClr val="00B0F0">
            <a:alpha val="90000"/>
          </a:srgbClr>
        </a:solidFill>
      </dgm:spPr>
      <dgm:t>
        <a:bodyPr/>
        <a:lstStyle/>
        <a:p>
          <a:r>
            <a:rPr lang="es-CO" dirty="0" smtClean="0"/>
            <a:t>(11 tasas en total)</a:t>
          </a:r>
          <a:endParaRPr lang="es-CO" dirty="0"/>
        </a:p>
      </dgm:t>
    </dgm:pt>
    <dgm:pt modelId="{CCCAE260-10B3-44EF-8F08-E27C842B224E}" type="parTrans" cxnId="{A8ECFD37-0A27-4433-BE3A-17F7AE7D537E}">
      <dgm:prSet/>
      <dgm:spPr/>
      <dgm:t>
        <a:bodyPr/>
        <a:lstStyle/>
        <a:p>
          <a:endParaRPr lang="es-CO"/>
        </a:p>
      </dgm:t>
    </dgm:pt>
    <dgm:pt modelId="{6634016C-310A-47B9-A29C-55A8DACA49EE}" type="sibTrans" cxnId="{A8ECFD37-0A27-4433-BE3A-17F7AE7D537E}">
      <dgm:prSet/>
      <dgm:spPr/>
      <dgm:t>
        <a:bodyPr/>
        <a:lstStyle/>
        <a:p>
          <a:endParaRPr lang="es-CO"/>
        </a:p>
      </dgm:t>
    </dgm:pt>
    <dgm:pt modelId="{2B7B5383-3D7E-4980-9F3B-A3D7DDAC55DE}" type="pres">
      <dgm:prSet presAssocID="{4F417D2F-2517-4773-96A4-EFED45B14BE3}" presName="theList" presStyleCnt="0">
        <dgm:presLayoutVars>
          <dgm:dir/>
          <dgm:animLvl val="lvl"/>
          <dgm:resizeHandles val="exact"/>
        </dgm:presLayoutVars>
      </dgm:prSet>
      <dgm:spPr/>
      <dgm:t>
        <a:bodyPr/>
        <a:lstStyle/>
        <a:p>
          <a:endParaRPr lang="es-CO"/>
        </a:p>
      </dgm:t>
    </dgm:pt>
    <dgm:pt modelId="{42A17CEB-5210-488B-AD49-E254173C83AE}" type="pres">
      <dgm:prSet presAssocID="{5C289FF4-189E-4B6E-9526-C158C78A2C02}" presName="compNode" presStyleCnt="0"/>
      <dgm:spPr/>
    </dgm:pt>
    <dgm:pt modelId="{858C479D-EA59-4377-BB40-F62C26CFBE19}" type="pres">
      <dgm:prSet presAssocID="{5C289FF4-189E-4B6E-9526-C158C78A2C02}" presName="noGeometry" presStyleCnt="0"/>
      <dgm:spPr/>
    </dgm:pt>
    <dgm:pt modelId="{803A9572-44DC-497B-B5B3-A5B01F8B1274}" type="pres">
      <dgm:prSet presAssocID="{5C289FF4-189E-4B6E-9526-C158C78A2C02}" presName="childTextVisible" presStyleLbl="bgAccFollowNode1" presStyleIdx="0" presStyleCnt="3" custLinFactNeighborX="4606">
        <dgm:presLayoutVars>
          <dgm:bulletEnabled val="1"/>
        </dgm:presLayoutVars>
      </dgm:prSet>
      <dgm:spPr/>
      <dgm:t>
        <a:bodyPr/>
        <a:lstStyle/>
        <a:p>
          <a:endParaRPr lang="es-CO"/>
        </a:p>
      </dgm:t>
    </dgm:pt>
    <dgm:pt modelId="{06D4FCCE-FE3C-4739-8461-F3DCA7EF5565}" type="pres">
      <dgm:prSet presAssocID="{5C289FF4-189E-4B6E-9526-C158C78A2C02}" presName="childTextHidden" presStyleLbl="bgAccFollowNode1" presStyleIdx="0" presStyleCnt="3"/>
      <dgm:spPr/>
      <dgm:t>
        <a:bodyPr/>
        <a:lstStyle/>
        <a:p>
          <a:endParaRPr lang="es-CO"/>
        </a:p>
      </dgm:t>
    </dgm:pt>
    <dgm:pt modelId="{A7AB5C29-7F7C-4EF7-8051-7F2BF0AFA6FF}" type="pres">
      <dgm:prSet presAssocID="{5C289FF4-189E-4B6E-9526-C158C78A2C02}" presName="parentText" presStyleLbl="node1" presStyleIdx="0" presStyleCnt="3" custLinFactNeighborX="-6531">
        <dgm:presLayoutVars>
          <dgm:chMax val="1"/>
          <dgm:bulletEnabled val="1"/>
        </dgm:presLayoutVars>
      </dgm:prSet>
      <dgm:spPr/>
      <dgm:t>
        <a:bodyPr/>
        <a:lstStyle/>
        <a:p>
          <a:endParaRPr lang="es-CO"/>
        </a:p>
      </dgm:t>
    </dgm:pt>
    <dgm:pt modelId="{0DCC025E-7A3F-4602-8EDC-B25913248053}" type="pres">
      <dgm:prSet presAssocID="{5C289FF4-189E-4B6E-9526-C158C78A2C02}" presName="aSpace" presStyleCnt="0"/>
      <dgm:spPr/>
    </dgm:pt>
    <dgm:pt modelId="{E72464C7-93B3-4C55-9AEC-51DEBCADF4A0}" type="pres">
      <dgm:prSet presAssocID="{BE049BB3-3307-4C7A-90DE-63FD17876017}" presName="compNode" presStyleCnt="0"/>
      <dgm:spPr/>
    </dgm:pt>
    <dgm:pt modelId="{238E8FD3-AEA0-4DCC-8BCF-655BD646D86E}" type="pres">
      <dgm:prSet presAssocID="{BE049BB3-3307-4C7A-90DE-63FD17876017}" presName="noGeometry" presStyleCnt="0"/>
      <dgm:spPr/>
    </dgm:pt>
    <dgm:pt modelId="{A6DBF8E0-C6CA-49B9-82C5-CB985E6DB44A}" type="pres">
      <dgm:prSet presAssocID="{BE049BB3-3307-4C7A-90DE-63FD17876017}" presName="childTextVisible" presStyleLbl="bgAccFollowNode1" presStyleIdx="1" presStyleCnt="3">
        <dgm:presLayoutVars>
          <dgm:bulletEnabled val="1"/>
        </dgm:presLayoutVars>
      </dgm:prSet>
      <dgm:spPr/>
      <dgm:t>
        <a:bodyPr/>
        <a:lstStyle/>
        <a:p>
          <a:endParaRPr lang="es-CO"/>
        </a:p>
      </dgm:t>
    </dgm:pt>
    <dgm:pt modelId="{A9BB66B9-791E-40B9-8604-F04DC33803CA}" type="pres">
      <dgm:prSet presAssocID="{BE049BB3-3307-4C7A-90DE-63FD17876017}" presName="childTextHidden" presStyleLbl="bgAccFollowNode1" presStyleIdx="1" presStyleCnt="3"/>
      <dgm:spPr/>
      <dgm:t>
        <a:bodyPr/>
        <a:lstStyle/>
        <a:p>
          <a:endParaRPr lang="es-CO"/>
        </a:p>
      </dgm:t>
    </dgm:pt>
    <dgm:pt modelId="{6C599B8E-20E3-4B2C-9A37-E0E8C7C0EB31}" type="pres">
      <dgm:prSet presAssocID="{BE049BB3-3307-4C7A-90DE-63FD17876017}" presName="parentText" presStyleLbl="node1" presStyleIdx="1" presStyleCnt="3">
        <dgm:presLayoutVars>
          <dgm:chMax val="1"/>
          <dgm:bulletEnabled val="1"/>
        </dgm:presLayoutVars>
      </dgm:prSet>
      <dgm:spPr/>
      <dgm:t>
        <a:bodyPr/>
        <a:lstStyle/>
        <a:p>
          <a:endParaRPr lang="es-CO"/>
        </a:p>
      </dgm:t>
    </dgm:pt>
    <dgm:pt modelId="{9A111C1A-B82A-4573-ABCF-FD8F718B90CB}" type="pres">
      <dgm:prSet presAssocID="{BE049BB3-3307-4C7A-90DE-63FD17876017}" presName="aSpace" presStyleCnt="0"/>
      <dgm:spPr/>
    </dgm:pt>
    <dgm:pt modelId="{2C5E0976-B9D5-4A23-ADDA-261AC7A84D6C}" type="pres">
      <dgm:prSet presAssocID="{88446121-BA28-450D-8BFD-6E06252FAEAF}" presName="compNode" presStyleCnt="0"/>
      <dgm:spPr/>
    </dgm:pt>
    <dgm:pt modelId="{7C2C39FF-A569-4D4C-B6AF-564F98CBA377}" type="pres">
      <dgm:prSet presAssocID="{88446121-BA28-450D-8BFD-6E06252FAEAF}" presName="noGeometry" presStyleCnt="0"/>
      <dgm:spPr/>
    </dgm:pt>
    <dgm:pt modelId="{3E3C88A1-8508-47BE-8355-01D53BB093E8}" type="pres">
      <dgm:prSet presAssocID="{88446121-BA28-450D-8BFD-6E06252FAEAF}" presName="childTextVisible" presStyleLbl="bgAccFollowNode1" presStyleIdx="2" presStyleCnt="3">
        <dgm:presLayoutVars>
          <dgm:bulletEnabled val="1"/>
        </dgm:presLayoutVars>
      </dgm:prSet>
      <dgm:spPr/>
      <dgm:t>
        <a:bodyPr/>
        <a:lstStyle/>
        <a:p>
          <a:endParaRPr lang="es-CO"/>
        </a:p>
      </dgm:t>
    </dgm:pt>
    <dgm:pt modelId="{9381B183-7C49-4C8D-8600-7C9AE0B573F7}" type="pres">
      <dgm:prSet presAssocID="{88446121-BA28-450D-8BFD-6E06252FAEAF}" presName="childTextHidden" presStyleLbl="bgAccFollowNode1" presStyleIdx="2" presStyleCnt="3"/>
      <dgm:spPr/>
      <dgm:t>
        <a:bodyPr/>
        <a:lstStyle/>
        <a:p>
          <a:endParaRPr lang="es-CO"/>
        </a:p>
      </dgm:t>
    </dgm:pt>
    <dgm:pt modelId="{5A1E4EE7-7A54-4A47-9FFA-58E71BE63737}" type="pres">
      <dgm:prSet presAssocID="{88446121-BA28-450D-8BFD-6E06252FAEAF}" presName="parentText" presStyleLbl="node1" presStyleIdx="2" presStyleCnt="3">
        <dgm:presLayoutVars>
          <dgm:chMax val="1"/>
          <dgm:bulletEnabled val="1"/>
        </dgm:presLayoutVars>
      </dgm:prSet>
      <dgm:spPr/>
      <dgm:t>
        <a:bodyPr/>
        <a:lstStyle/>
        <a:p>
          <a:endParaRPr lang="es-CO"/>
        </a:p>
      </dgm:t>
    </dgm:pt>
  </dgm:ptLst>
  <dgm:cxnLst>
    <dgm:cxn modelId="{334FC3F9-D68C-420F-8A4C-50ACBD80B92C}" type="presOf" srcId="{4F417D2F-2517-4773-96A4-EFED45B14BE3}" destId="{2B7B5383-3D7E-4980-9F3B-A3D7DDAC55DE}" srcOrd="0" destOrd="0" presId="urn:microsoft.com/office/officeart/2005/8/layout/hProcess6"/>
    <dgm:cxn modelId="{9DDA0B08-E458-4DC9-BBCE-7BA45E0ACD1E}" type="presOf" srcId="{C325FC30-1F3C-422B-BA19-AD2FD4E85960}" destId="{3E3C88A1-8508-47BE-8355-01D53BB093E8}" srcOrd="0" destOrd="0" presId="urn:microsoft.com/office/officeart/2005/8/layout/hProcess6"/>
    <dgm:cxn modelId="{0B01C1F3-A62F-49D4-8387-8527398D9990}" srcId="{88446121-BA28-450D-8BFD-6E06252FAEAF}" destId="{E25C3874-8D34-4945-A5AF-3C08AF333DF8}" srcOrd="2" destOrd="0" parTransId="{0C5A763B-4E30-4C30-A52C-5EB1B34EAFDC}" sibTransId="{A55B4D4D-03E0-480D-8F79-E07C5D0D251B}"/>
    <dgm:cxn modelId="{83F6054F-FA58-4C3C-9F3D-A9ECBBBED4D6}" type="presOf" srcId="{7F9DA607-D055-492F-82CA-D5C3432C8229}" destId="{A6DBF8E0-C6CA-49B9-82C5-CB985E6DB44A}" srcOrd="0" destOrd="1" presId="urn:microsoft.com/office/officeart/2005/8/layout/hProcess6"/>
    <dgm:cxn modelId="{7E9657A4-1B2D-45D3-A703-F6EE36A57F8F}" srcId="{5C289FF4-189E-4B6E-9526-C158C78A2C02}" destId="{34BEF12A-C34F-4292-9A06-44B75FCE5826}" srcOrd="0" destOrd="0" parTransId="{84842A9C-E762-4762-AD0F-C1F890920FE8}" sibTransId="{30E4C9F6-BA8A-43C2-A100-9C19A401D562}"/>
    <dgm:cxn modelId="{CC767F78-2AE9-480E-961C-12F0D9CF40E5}" type="presOf" srcId="{E25C3874-8D34-4945-A5AF-3C08AF333DF8}" destId="{9381B183-7C49-4C8D-8600-7C9AE0B573F7}" srcOrd="1" destOrd="2" presId="urn:microsoft.com/office/officeart/2005/8/layout/hProcess6"/>
    <dgm:cxn modelId="{83EFC457-BC95-451C-872A-601ED135E38B}" srcId="{BE049BB3-3307-4C7A-90DE-63FD17876017}" destId="{7F9DA607-D055-492F-82CA-D5C3432C8229}" srcOrd="1" destOrd="0" parTransId="{5A8963E0-C895-431A-9F55-A96D3885FCEB}" sibTransId="{42963D89-C67E-4433-ABD7-17EC08DAA68D}"/>
    <dgm:cxn modelId="{785F4D3F-C006-4532-974A-A5BBC0631917}" type="presOf" srcId="{9D1E52EA-D29A-4675-A048-460F8C7C8008}" destId="{06D4FCCE-FE3C-4739-8461-F3DCA7EF5565}" srcOrd="1" destOrd="1" presId="urn:microsoft.com/office/officeart/2005/8/layout/hProcess6"/>
    <dgm:cxn modelId="{4EA88A58-957A-44BB-B3B6-CD49CA661A77}" type="presOf" srcId="{AC39209F-FF1D-4BD4-ABBE-DA997E91CEB5}" destId="{9381B183-7C49-4C8D-8600-7C9AE0B573F7}" srcOrd="1" destOrd="1" presId="urn:microsoft.com/office/officeart/2005/8/layout/hProcess6"/>
    <dgm:cxn modelId="{95A4777A-67E1-4574-AC55-EB4A0C4E457F}" srcId="{5C289FF4-189E-4B6E-9526-C158C78A2C02}" destId="{9D1E52EA-D29A-4675-A048-460F8C7C8008}" srcOrd="1" destOrd="0" parTransId="{756DC4EB-0DF8-4A01-BCEB-5FA6976C0543}" sibTransId="{CD7F32F0-F56B-4A96-97CC-91EE394119CB}"/>
    <dgm:cxn modelId="{A8ECFD37-0A27-4433-BE3A-17F7AE7D537E}" srcId="{88446121-BA28-450D-8BFD-6E06252FAEAF}" destId="{C4A830CC-0E59-442B-8BBD-9B5D4745A7BA}" srcOrd="3" destOrd="0" parTransId="{CCCAE260-10B3-44EF-8F08-E27C842B224E}" sibTransId="{6634016C-310A-47B9-A29C-55A8DACA49EE}"/>
    <dgm:cxn modelId="{966CE1FC-CD02-40CF-8C50-176F8B3647DE}" type="presOf" srcId="{5C289FF4-189E-4B6E-9526-C158C78A2C02}" destId="{A7AB5C29-7F7C-4EF7-8051-7F2BF0AFA6FF}" srcOrd="0" destOrd="0" presId="urn:microsoft.com/office/officeart/2005/8/layout/hProcess6"/>
    <dgm:cxn modelId="{178827C3-509F-4DCB-B444-DF495B0F4F63}" type="presOf" srcId="{96651632-D897-450E-BE47-F45D0F4BE424}" destId="{A6DBF8E0-C6CA-49B9-82C5-CB985E6DB44A}" srcOrd="0" destOrd="0" presId="urn:microsoft.com/office/officeart/2005/8/layout/hProcess6"/>
    <dgm:cxn modelId="{4335E8B0-8C0F-46EC-AD00-E010EFDF9559}" type="presOf" srcId="{34BEF12A-C34F-4292-9A06-44B75FCE5826}" destId="{803A9572-44DC-497B-B5B3-A5B01F8B1274}" srcOrd="0" destOrd="0" presId="urn:microsoft.com/office/officeart/2005/8/layout/hProcess6"/>
    <dgm:cxn modelId="{F6752EBE-7800-4168-9DFA-F989FB3BE43D}" srcId="{4F417D2F-2517-4773-96A4-EFED45B14BE3}" destId="{5C289FF4-189E-4B6E-9526-C158C78A2C02}" srcOrd="0" destOrd="0" parTransId="{978888EA-9F3E-4B48-9ED8-468B1602295A}" sibTransId="{130F5450-831A-4CBB-80C4-701497E231AC}"/>
    <dgm:cxn modelId="{73D8F5EF-15C1-4D1A-A120-88A13423B323}" type="presOf" srcId="{C4A830CC-0E59-442B-8BBD-9B5D4745A7BA}" destId="{9381B183-7C49-4C8D-8600-7C9AE0B573F7}" srcOrd="1" destOrd="3" presId="urn:microsoft.com/office/officeart/2005/8/layout/hProcess6"/>
    <dgm:cxn modelId="{A85622FF-9D8F-4985-927D-8D667802321B}" type="presOf" srcId="{34BEF12A-C34F-4292-9A06-44B75FCE5826}" destId="{06D4FCCE-FE3C-4739-8461-F3DCA7EF5565}" srcOrd="1" destOrd="0" presId="urn:microsoft.com/office/officeart/2005/8/layout/hProcess6"/>
    <dgm:cxn modelId="{DB9EFCE5-4D52-478F-A180-EE59C4E3F7E3}" srcId="{4F417D2F-2517-4773-96A4-EFED45B14BE3}" destId="{BE049BB3-3307-4C7A-90DE-63FD17876017}" srcOrd="1" destOrd="0" parTransId="{7A265D88-2ACF-4D45-B40C-F3AA0A3BCC3B}" sibTransId="{4A164916-3CDF-4993-ABB5-7551A60A5409}"/>
    <dgm:cxn modelId="{9DAADEB6-DD59-4FFE-AC6E-E5F5B7E47C4B}" srcId="{4F417D2F-2517-4773-96A4-EFED45B14BE3}" destId="{88446121-BA28-450D-8BFD-6E06252FAEAF}" srcOrd="2" destOrd="0" parTransId="{8D89AAC2-20B1-4BEF-A06D-23F6906EDEF8}" sibTransId="{34F27506-7FDC-4A22-965D-46E0D3EA7DDD}"/>
    <dgm:cxn modelId="{C524005A-E3A9-4D96-8F7B-83CCB7D33ADB}" srcId="{BE049BB3-3307-4C7A-90DE-63FD17876017}" destId="{96651632-D897-450E-BE47-F45D0F4BE424}" srcOrd="0" destOrd="0" parTransId="{0AD82683-4815-4CB0-A1AF-90CA14F379C8}" sibTransId="{0CF6CDAB-2FD6-4274-8C88-F2CE5ED40001}"/>
    <dgm:cxn modelId="{81DC2344-9450-416B-BD93-5EB895C3C005}" type="presOf" srcId="{88446121-BA28-450D-8BFD-6E06252FAEAF}" destId="{5A1E4EE7-7A54-4A47-9FFA-58E71BE63737}" srcOrd="0" destOrd="0" presId="urn:microsoft.com/office/officeart/2005/8/layout/hProcess6"/>
    <dgm:cxn modelId="{D536DAB8-4544-4234-BB70-04F928EA78B6}" type="presOf" srcId="{AC39209F-FF1D-4BD4-ABBE-DA997E91CEB5}" destId="{3E3C88A1-8508-47BE-8355-01D53BB093E8}" srcOrd="0" destOrd="1" presId="urn:microsoft.com/office/officeart/2005/8/layout/hProcess6"/>
    <dgm:cxn modelId="{E41FE6AE-F461-47B6-954F-1AD13593AE5E}" type="presOf" srcId="{BE049BB3-3307-4C7A-90DE-63FD17876017}" destId="{6C599B8E-20E3-4B2C-9A37-E0E8C7C0EB31}" srcOrd="0" destOrd="0" presId="urn:microsoft.com/office/officeart/2005/8/layout/hProcess6"/>
    <dgm:cxn modelId="{B143DDDF-00DB-4201-BFD2-E7C66E287CB5}" type="presOf" srcId="{7F9DA607-D055-492F-82CA-D5C3432C8229}" destId="{A9BB66B9-791E-40B9-8604-F04DC33803CA}" srcOrd="1" destOrd="1" presId="urn:microsoft.com/office/officeart/2005/8/layout/hProcess6"/>
    <dgm:cxn modelId="{43F533E0-12C5-474B-99F3-21E5DD8C77D1}" srcId="{88446121-BA28-450D-8BFD-6E06252FAEAF}" destId="{AC39209F-FF1D-4BD4-ABBE-DA997E91CEB5}" srcOrd="1" destOrd="0" parTransId="{0ABA0E02-9EA2-48FF-8307-6F7B8BA9C521}" sibTransId="{965A0EA4-46A3-4806-B384-E6F1CC1142CB}"/>
    <dgm:cxn modelId="{DE0DA5F0-5AC0-434C-9C39-67BA45DD078B}" type="presOf" srcId="{C4A830CC-0E59-442B-8BBD-9B5D4745A7BA}" destId="{3E3C88A1-8508-47BE-8355-01D53BB093E8}" srcOrd="0" destOrd="3" presId="urn:microsoft.com/office/officeart/2005/8/layout/hProcess6"/>
    <dgm:cxn modelId="{D6B6DED4-9A4A-48A0-A738-3D0B6C981694}" type="presOf" srcId="{E25C3874-8D34-4945-A5AF-3C08AF333DF8}" destId="{3E3C88A1-8508-47BE-8355-01D53BB093E8}" srcOrd="0" destOrd="2" presId="urn:microsoft.com/office/officeart/2005/8/layout/hProcess6"/>
    <dgm:cxn modelId="{F79AF410-61F0-41E5-8C31-E4329185829F}" type="presOf" srcId="{C325FC30-1F3C-422B-BA19-AD2FD4E85960}" destId="{9381B183-7C49-4C8D-8600-7C9AE0B573F7}" srcOrd="1" destOrd="0" presId="urn:microsoft.com/office/officeart/2005/8/layout/hProcess6"/>
    <dgm:cxn modelId="{3F9B2408-14F2-4BEB-A7B9-191EFAA4EDF8}" type="presOf" srcId="{96651632-D897-450E-BE47-F45D0F4BE424}" destId="{A9BB66B9-791E-40B9-8604-F04DC33803CA}" srcOrd="1" destOrd="0" presId="urn:microsoft.com/office/officeart/2005/8/layout/hProcess6"/>
    <dgm:cxn modelId="{7F6C63F2-F73C-408A-B7C7-2F02943E5F35}" srcId="{88446121-BA28-450D-8BFD-6E06252FAEAF}" destId="{C325FC30-1F3C-422B-BA19-AD2FD4E85960}" srcOrd="0" destOrd="0" parTransId="{3705AD68-9E5D-475C-8E64-43361CB9FAB2}" sibTransId="{3845396F-6B10-483E-B85D-1BF36975E343}"/>
    <dgm:cxn modelId="{9A84A02E-B62E-4FCF-88F4-D55915FE30EE}" type="presOf" srcId="{9D1E52EA-D29A-4675-A048-460F8C7C8008}" destId="{803A9572-44DC-497B-B5B3-A5B01F8B1274}" srcOrd="0" destOrd="1" presId="urn:microsoft.com/office/officeart/2005/8/layout/hProcess6"/>
    <dgm:cxn modelId="{A730C7FA-9008-49DB-9A24-97144F90E899}" type="presParOf" srcId="{2B7B5383-3D7E-4980-9F3B-A3D7DDAC55DE}" destId="{42A17CEB-5210-488B-AD49-E254173C83AE}" srcOrd="0" destOrd="0" presId="urn:microsoft.com/office/officeart/2005/8/layout/hProcess6"/>
    <dgm:cxn modelId="{E9C4EBA7-DF29-44F4-BB3F-660CFCF05541}" type="presParOf" srcId="{42A17CEB-5210-488B-AD49-E254173C83AE}" destId="{858C479D-EA59-4377-BB40-F62C26CFBE19}" srcOrd="0" destOrd="0" presId="urn:microsoft.com/office/officeart/2005/8/layout/hProcess6"/>
    <dgm:cxn modelId="{A8C672AC-9A75-4DA4-B20F-384037E3F85F}" type="presParOf" srcId="{42A17CEB-5210-488B-AD49-E254173C83AE}" destId="{803A9572-44DC-497B-B5B3-A5B01F8B1274}" srcOrd="1" destOrd="0" presId="urn:microsoft.com/office/officeart/2005/8/layout/hProcess6"/>
    <dgm:cxn modelId="{F830A507-9AA7-42C5-834A-64FC8663F08D}" type="presParOf" srcId="{42A17CEB-5210-488B-AD49-E254173C83AE}" destId="{06D4FCCE-FE3C-4739-8461-F3DCA7EF5565}" srcOrd="2" destOrd="0" presId="urn:microsoft.com/office/officeart/2005/8/layout/hProcess6"/>
    <dgm:cxn modelId="{155D226C-C76D-4497-9D48-090E6B126CCD}" type="presParOf" srcId="{42A17CEB-5210-488B-AD49-E254173C83AE}" destId="{A7AB5C29-7F7C-4EF7-8051-7F2BF0AFA6FF}" srcOrd="3" destOrd="0" presId="urn:microsoft.com/office/officeart/2005/8/layout/hProcess6"/>
    <dgm:cxn modelId="{79F2159E-56D2-4FAE-9F7F-4C7DBCD2E681}" type="presParOf" srcId="{2B7B5383-3D7E-4980-9F3B-A3D7DDAC55DE}" destId="{0DCC025E-7A3F-4602-8EDC-B25913248053}" srcOrd="1" destOrd="0" presId="urn:microsoft.com/office/officeart/2005/8/layout/hProcess6"/>
    <dgm:cxn modelId="{C1847067-9BD3-4797-9F27-41A794F1B284}" type="presParOf" srcId="{2B7B5383-3D7E-4980-9F3B-A3D7DDAC55DE}" destId="{E72464C7-93B3-4C55-9AEC-51DEBCADF4A0}" srcOrd="2" destOrd="0" presId="urn:microsoft.com/office/officeart/2005/8/layout/hProcess6"/>
    <dgm:cxn modelId="{66B5B759-788D-473E-A3A3-F2BF10A691AC}" type="presParOf" srcId="{E72464C7-93B3-4C55-9AEC-51DEBCADF4A0}" destId="{238E8FD3-AEA0-4DCC-8BCF-655BD646D86E}" srcOrd="0" destOrd="0" presId="urn:microsoft.com/office/officeart/2005/8/layout/hProcess6"/>
    <dgm:cxn modelId="{9EAAF833-B07E-4374-A9CB-88ACA37E39F8}" type="presParOf" srcId="{E72464C7-93B3-4C55-9AEC-51DEBCADF4A0}" destId="{A6DBF8E0-C6CA-49B9-82C5-CB985E6DB44A}" srcOrd="1" destOrd="0" presId="urn:microsoft.com/office/officeart/2005/8/layout/hProcess6"/>
    <dgm:cxn modelId="{8F4C8FCD-C8FA-4533-B3D2-E352E9E1A2E0}" type="presParOf" srcId="{E72464C7-93B3-4C55-9AEC-51DEBCADF4A0}" destId="{A9BB66B9-791E-40B9-8604-F04DC33803CA}" srcOrd="2" destOrd="0" presId="urn:microsoft.com/office/officeart/2005/8/layout/hProcess6"/>
    <dgm:cxn modelId="{7FA71254-1CE0-4A8B-85CC-0EAF8E75EB56}" type="presParOf" srcId="{E72464C7-93B3-4C55-9AEC-51DEBCADF4A0}" destId="{6C599B8E-20E3-4B2C-9A37-E0E8C7C0EB31}" srcOrd="3" destOrd="0" presId="urn:microsoft.com/office/officeart/2005/8/layout/hProcess6"/>
    <dgm:cxn modelId="{B2A26482-4591-4430-B951-88764EEFEEFB}" type="presParOf" srcId="{2B7B5383-3D7E-4980-9F3B-A3D7DDAC55DE}" destId="{9A111C1A-B82A-4573-ABCF-FD8F718B90CB}" srcOrd="3" destOrd="0" presId="urn:microsoft.com/office/officeart/2005/8/layout/hProcess6"/>
    <dgm:cxn modelId="{8AEC8C40-E0E3-432E-876C-5E7C6CE400F0}" type="presParOf" srcId="{2B7B5383-3D7E-4980-9F3B-A3D7DDAC55DE}" destId="{2C5E0976-B9D5-4A23-ADDA-261AC7A84D6C}" srcOrd="4" destOrd="0" presId="urn:microsoft.com/office/officeart/2005/8/layout/hProcess6"/>
    <dgm:cxn modelId="{869AA61F-A3BB-4428-B337-B0F3688E0450}" type="presParOf" srcId="{2C5E0976-B9D5-4A23-ADDA-261AC7A84D6C}" destId="{7C2C39FF-A569-4D4C-B6AF-564F98CBA377}" srcOrd="0" destOrd="0" presId="urn:microsoft.com/office/officeart/2005/8/layout/hProcess6"/>
    <dgm:cxn modelId="{766CF60A-6877-433A-8887-A4F37B947826}" type="presParOf" srcId="{2C5E0976-B9D5-4A23-ADDA-261AC7A84D6C}" destId="{3E3C88A1-8508-47BE-8355-01D53BB093E8}" srcOrd="1" destOrd="0" presId="urn:microsoft.com/office/officeart/2005/8/layout/hProcess6"/>
    <dgm:cxn modelId="{1EA123AD-2DAE-411F-81C5-0DF889084943}" type="presParOf" srcId="{2C5E0976-B9D5-4A23-ADDA-261AC7A84D6C}" destId="{9381B183-7C49-4C8D-8600-7C9AE0B573F7}" srcOrd="2" destOrd="0" presId="urn:microsoft.com/office/officeart/2005/8/layout/hProcess6"/>
    <dgm:cxn modelId="{7C5E5FAD-440A-4D49-861C-95C7E1A6AD8F}" type="presParOf" srcId="{2C5E0976-B9D5-4A23-ADDA-261AC7A84D6C}" destId="{5A1E4EE7-7A54-4A47-9FFA-58E71BE6373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985B42-8E72-446F-BC40-6FE233D3BE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28B0B034-98E6-43A2-9B96-2ABC2FEB9D5D}">
      <dgm:prSet phldrT="[Texto]"/>
      <dgm:spPr>
        <a:solidFill>
          <a:srgbClr val="FFC000">
            <a:alpha val="90000"/>
          </a:srgbClr>
        </a:solidFill>
      </dgm:spPr>
      <dgm:t>
        <a:bodyPr/>
        <a:lstStyle/>
        <a:p>
          <a:r>
            <a:rPr lang="es-CO" b="1" dirty="0" smtClean="0">
              <a:latin typeface="Arial" pitchFamily="34" charset="0"/>
              <a:cs typeface="Arial" pitchFamily="34" charset="0"/>
            </a:rPr>
            <a:t>ASEGURAMIENTO</a:t>
          </a:r>
          <a:endParaRPr lang="es-CO" b="1" dirty="0">
            <a:latin typeface="Arial" pitchFamily="34" charset="0"/>
            <a:cs typeface="Arial" pitchFamily="34" charset="0"/>
          </a:endParaRPr>
        </a:p>
      </dgm:t>
    </dgm:pt>
    <dgm:pt modelId="{AC907C14-9287-4250-A069-FE9E59EFAD4E}" type="parTrans" cxnId="{93ED0696-A51B-4F4A-B179-7D7C6976018C}">
      <dgm:prSet/>
      <dgm:spPr/>
      <dgm:t>
        <a:bodyPr/>
        <a:lstStyle/>
        <a:p>
          <a:endParaRPr lang="es-CO"/>
        </a:p>
      </dgm:t>
    </dgm:pt>
    <dgm:pt modelId="{B1185980-163C-4A21-AE19-5680ECBD0EF3}" type="sibTrans" cxnId="{93ED0696-A51B-4F4A-B179-7D7C6976018C}">
      <dgm:prSet/>
      <dgm:spPr/>
      <dgm:t>
        <a:bodyPr/>
        <a:lstStyle/>
        <a:p>
          <a:endParaRPr lang="es-CO"/>
        </a:p>
      </dgm:t>
    </dgm:pt>
    <dgm:pt modelId="{19D63362-ECF5-4D75-8C1C-CD6E0AFAD642}">
      <dgm:prSet phldrT="[Texto]"/>
      <dgm:spPr>
        <a:solidFill>
          <a:srgbClr val="00B0F0">
            <a:alpha val="90000"/>
          </a:srgbClr>
        </a:solidFill>
      </dgm:spPr>
      <dgm:t>
        <a:bodyPr/>
        <a:lstStyle/>
        <a:p>
          <a:r>
            <a:rPr lang="es-CO" b="1" dirty="0" smtClean="0">
              <a:latin typeface="Arial" pitchFamily="34" charset="0"/>
              <a:cs typeface="Arial" pitchFamily="34" charset="0"/>
            </a:rPr>
            <a:t>NIIF</a:t>
          </a:r>
          <a:endParaRPr lang="es-CO" b="1" dirty="0">
            <a:latin typeface="Arial" pitchFamily="34" charset="0"/>
            <a:cs typeface="Arial" pitchFamily="34" charset="0"/>
          </a:endParaRPr>
        </a:p>
      </dgm:t>
    </dgm:pt>
    <dgm:pt modelId="{2494EF3D-0355-4627-B15B-F8040CB4BCAA}" type="parTrans" cxnId="{0817A55D-A406-4EF5-9414-BECD524A7798}">
      <dgm:prSet/>
      <dgm:spPr/>
      <dgm:t>
        <a:bodyPr/>
        <a:lstStyle/>
        <a:p>
          <a:endParaRPr lang="es-CO"/>
        </a:p>
      </dgm:t>
    </dgm:pt>
    <dgm:pt modelId="{033E3FB5-F3FE-4AF1-B61A-2823DFC82AE6}" type="sibTrans" cxnId="{0817A55D-A406-4EF5-9414-BECD524A7798}">
      <dgm:prSet/>
      <dgm:spPr/>
      <dgm:t>
        <a:bodyPr/>
        <a:lstStyle/>
        <a:p>
          <a:endParaRPr lang="es-CO"/>
        </a:p>
      </dgm:t>
    </dgm:pt>
    <dgm:pt modelId="{BF7E8D82-0B73-4C50-8750-A26ABAEF9895}">
      <dgm:prSet phldrT="[Texto]"/>
      <dgm:spPr>
        <a:solidFill>
          <a:srgbClr val="FFFF00">
            <a:alpha val="90000"/>
          </a:srgbClr>
        </a:solidFill>
      </dgm:spPr>
      <dgm:t>
        <a:bodyPr/>
        <a:lstStyle/>
        <a:p>
          <a:r>
            <a:rPr lang="es-CO" b="1" dirty="0" smtClean="0">
              <a:latin typeface="Arial" pitchFamily="34" charset="0"/>
              <a:cs typeface="Arial" pitchFamily="34" charset="0"/>
            </a:rPr>
            <a:t>ESTADOS</a:t>
          </a:r>
          <a:r>
            <a:rPr lang="es-CO" b="1" baseline="0" dirty="0" smtClean="0">
              <a:latin typeface="Arial" pitchFamily="34" charset="0"/>
              <a:cs typeface="Arial" pitchFamily="34" charset="0"/>
            </a:rPr>
            <a:t> FINANCIEROS</a:t>
          </a:r>
          <a:endParaRPr lang="es-CO" b="1" dirty="0">
            <a:latin typeface="Arial" pitchFamily="34" charset="0"/>
            <a:cs typeface="Arial" pitchFamily="34" charset="0"/>
          </a:endParaRPr>
        </a:p>
      </dgm:t>
    </dgm:pt>
    <dgm:pt modelId="{9050D617-21FD-4C3B-932F-C7B3BB78E447}" type="parTrans" cxnId="{BDEE1C41-29A4-4B71-9682-114EEB07F818}">
      <dgm:prSet/>
      <dgm:spPr/>
      <dgm:t>
        <a:bodyPr/>
        <a:lstStyle/>
        <a:p>
          <a:endParaRPr lang="es-CO"/>
        </a:p>
      </dgm:t>
    </dgm:pt>
    <dgm:pt modelId="{DBFDCF5B-8B1C-4222-8414-C086FD7E9E78}" type="sibTrans" cxnId="{BDEE1C41-29A4-4B71-9682-114EEB07F818}">
      <dgm:prSet/>
      <dgm:spPr/>
      <dgm:t>
        <a:bodyPr/>
        <a:lstStyle/>
        <a:p>
          <a:endParaRPr lang="es-CO"/>
        </a:p>
      </dgm:t>
    </dgm:pt>
    <dgm:pt modelId="{EA601466-BCDF-47AF-A34C-7CF863FD1F38}">
      <dgm:prSet phldrT="[Texto]"/>
      <dgm:spPr>
        <a:solidFill>
          <a:srgbClr val="00B0F0">
            <a:alpha val="90000"/>
          </a:srgbClr>
        </a:solidFill>
      </dgm:spPr>
      <dgm:t>
        <a:bodyPr/>
        <a:lstStyle/>
        <a:p>
          <a:r>
            <a:rPr lang="es-CO" b="1" dirty="0" smtClean="0">
              <a:latin typeface="Arial" pitchFamily="34" charset="0"/>
              <a:cs typeface="Arial" pitchFamily="34" charset="0"/>
            </a:rPr>
            <a:t>BASES FISCALES</a:t>
          </a:r>
        </a:p>
        <a:p>
          <a:r>
            <a:rPr lang="es-CO" b="1" dirty="0" smtClean="0">
              <a:latin typeface="Arial" pitchFamily="34" charset="0"/>
              <a:cs typeface="Arial" pitchFamily="34" charset="0"/>
            </a:rPr>
            <a:t>Sistema obligatorio de registro o libro tributario</a:t>
          </a:r>
          <a:endParaRPr lang="es-CO" b="1" dirty="0">
            <a:latin typeface="Arial" pitchFamily="34" charset="0"/>
            <a:cs typeface="Arial" pitchFamily="34" charset="0"/>
          </a:endParaRPr>
        </a:p>
      </dgm:t>
    </dgm:pt>
    <dgm:pt modelId="{72692290-B8B4-4B13-8204-814A2B348166}" type="parTrans" cxnId="{B92DA2DB-1395-4017-AA21-5A6B959B7098}">
      <dgm:prSet/>
      <dgm:spPr/>
      <dgm:t>
        <a:bodyPr/>
        <a:lstStyle/>
        <a:p>
          <a:endParaRPr lang="es-CO"/>
        </a:p>
      </dgm:t>
    </dgm:pt>
    <dgm:pt modelId="{8E83D4EA-C027-4B5E-9C3A-BD8D43F044F8}" type="sibTrans" cxnId="{B92DA2DB-1395-4017-AA21-5A6B959B7098}">
      <dgm:prSet/>
      <dgm:spPr/>
      <dgm:t>
        <a:bodyPr/>
        <a:lstStyle/>
        <a:p>
          <a:endParaRPr lang="es-CO"/>
        </a:p>
      </dgm:t>
    </dgm:pt>
    <dgm:pt modelId="{6DA1FAFA-1DBF-4E34-9733-6A4C35A278A4}">
      <dgm:prSet phldrT="[Texto]"/>
      <dgm:spPr>
        <a:solidFill>
          <a:srgbClr val="FFFF00">
            <a:alpha val="90000"/>
          </a:srgbClr>
        </a:solidFill>
      </dgm:spPr>
      <dgm:t>
        <a:bodyPr/>
        <a:lstStyle/>
        <a:p>
          <a:r>
            <a:rPr lang="es-CO" b="1" dirty="0" smtClean="0">
              <a:latin typeface="Arial" pitchFamily="34" charset="0"/>
              <a:cs typeface="Arial" pitchFamily="34" charset="0"/>
            </a:rPr>
            <a:t>DECLARACIÓN TRIBUTARIA</a:t>
          </a:r>
          <a:endParaRPr lang="es-CO" b="1" dirty="0">
            <a:latin typeface="Arial" pitchFamily="34" charset="0"/>
            <a:cs typeface="Arial" pitchFamily="34" charset="0"/>
          </a:endParaRPr>
        </a:p>
      </dgm:t>
    </dgm:pt>
    <dgm:pt modelId="{F76B97E6-8CC4-4461-9EBD-DFDE57F92BE4}" type="parTrans" cxnId="{C092225D-C3F7-4C6E-9C42-63DA69423DAC}">
      <dgm:prSet/>
      <dgm:spPr/>
      <dgm:t>
        <a:bodyPr/>
        <a:lstStyle/>
        <a:p>
          <a:endParaRPr lang="es-CO"/>
        </a:p>
      </dgm:t>
    </dgm:pt>
    <dgm:pt modelId="{0D8E318B-3C70-44C4-9341-24565EE35E5B}" type="sibTrans" cxnId="{C092225D-C3F7-4C6E-9C42-63DA69423DAC}">
      <dgm:prSet/>
      <dgm:spPr/>
      <dgm:t>
        <a:bodyPr/>
        <a:lstStyle/>
        <a:p>
          <a:endParaRPr lang="es-CO"/>
        </a:p>
      </dgm:t>
    </dgm:pt>
    <dgm:pt modelId="{1B74893C-F6E3-49E4-BDA3-B3DC053364F7}" type="pres">
      <dgm:prSet presAssocID="{0F985B42-8E72-446F-BC40-6FE233D3BE21}" presName="hierChild1" presStyleCnt="0">
        <dgm:presLayoutVars>
          <dgm:chPref val="1"/>
          <dgm:dir/>
          <dgm:animOne val="branch"/>
          <dgm:animLvl val="lvl"/>
          <dgm:resizeHandles/>
        </dgm:presLayoutVars>
      </dgm:prSet>
      <dgm:spPr/>
      <dgm:t>
        <a:bodyPr/>
        <a:lstStyle/>
        <a:p>
          <a:endParaRPr lang="en-GB"/>
        </a:p>
      </dgm:t>
    </dgm:pt>
    <dgm:pt modelId="{03BAACB8-B170-47FE-BDCC-6FFDCE5CBAA5}" type="pres">
      <dgm:prSet presAssocID="{28B0B034-98E6-43A2-9B96-2ABC2FEB9D5D}" presName="hierRoot1" presStyleCnt="0"/>
      <dgm:spPr/>
    </dgm:pt>
    <dgm:pt modelId="{61B55C9D-094D-466C-B49D-3E511E08128B}" type="pres">
      <dgm:prSet presAssocID="{28B0B034-98E6-43A2-9B96-2ABC2FEB9D5D}" presName="composite" presStyleCnt="0"/>
      <dgm:spPr/>
    </dgm:pt>
    <dgm:pt modelId="{6BF8FA52-E27E-4641-B4EF-92BF7C6DE3BA}" type="pres">
      <dgm:prSet presAssocID="{28B0B034-98E6-43A2-9B96-2ABC2FEB9D5D}" presName="background" presStyleLbl="node0" presStyleIdx="0" presStyleCnt="1"/>
      <dgm:spPr/>
    </dgm:pt>
    <dgm:pt modelId="{C3EB643B-0B01-4A22-A916-7A886CE8B02E}" type="pres">
      <dgm:prSet presAssocID="{28B0B034-98E6-43A2-9B96-2ABC2FEB9D5D}" presName="text" presStyleLbl="fgAcc0" presStyleIdx="0" presStyleCnt="1" custLinFactNeighborY="-645">
        <dgm:presLayoutVars>
          <dgm:chPref val="3"/>
        </dgm:presLayoutVars>
      </dgm:prSet>
      <dgm:spPr/>
      <dgm:t>
        <a:bodyPr/>
        <a:lstStyle/>
        <a:p>
          <a:endParaRPr lang="es-CO"/>
        </a:p>
      </dgm:t>
    </dgm:pt>
    <dgm:pt modelId="{5E4B267C-AA27-4E43-A097-BF9DB7FC0AE4}" type="pres">
      <dgm:prSet presAssocID="{28B0B034-98E6-43A2-9B96-2ABC2FEB9D5D}" presName="hierChild2" presStyleCnt="0"/>
      <dgm:spPr/>
    </dgm:pt>
    <dgm:pt modelId="{49A9E1B9-8EE3-4EE3-9052-D526F6672A51}" type="pres">
      <dgm:prSet presAssocID="{2494EF3D-0355-4627-B15B-F8040CB4BCAA}" presName="Name10" presStyleLbl="parChTrans1D2" presStyleIdx="0" presStyleCnt="2"/>
      <dgm:spPr/>
      <dgm:t>
        <a:bodyPr/>
        <a:lstStyle/>
        <a:p>
          <a:endParaRPr lang="en-GB"/>
        </a:p>
      </dgm:t>
    </dgm:pt>
    <dgm:pt modelId="{2E01CA52-D8EB-4544-AC79-E79F29DB100B}" type="pres">
      <dgm:prSet presAssocID="{19D63362-ECF5-4D75-8C1C-CD6E0AFAD642}" presName="hierRoot2" presStyleCnt="0"/>
      <dgm:spPr/>
    </dgm:pt>
    <dgm:pt modelId="{B6A66717-4169-47B1-8397-012D61B40453}" type="pres">
      <dgm:prSet presAssocID="{19D63362-ECF5-4D75-8C1C-CD6E0AFAD642}" presName="composite2" presStyleCnt="0"/>
      <dgm:spPr/>
    </dgm:pt>
    <dgm:pt modelId="{2F617379-1308-4285-87DD-5689DCB02404}" type="pres">
      <dgm:prSet presAssocID="{19D63362-ECF5-4D75-8C1C-CD6E0AFAD642}" presName="background2" presStyleLbl="node2" presStyleIdx="0" presStyleCnt="2"/>
      <dgm:spPr/>
    </dgm:pt>
    <dgm:pt modelId="{F643E658-DB24-4F73-A9D3-D8E4F5F67C9E}" type="pres">
      <dgm:prSet presAssocID="{19D63362-ECF5-4D75-8C1C-CD6E0AFAD642}" presName="text2" presStyleLbl="fgAcc2" presStyleIdx="0" presStyleCnt="2">
        <dgm:presLayoutVars>
          <dgm:chPref val="3"/>
        </dgm:presLayoutVars>
      </dgm:prSet>
      <dgm:spPr/>
      <dgm:t>
        <a:bodyPr/>
        <a:lstStyle/>
        <a:p>
          <a:endParaRPr lang="en-GB"/>
        </a:p>
      </dgm:t>
    </dgm:pt>
    <dgm:pt modelId="{07A74E4D-0745-41F2-99C5-53E091439842}" type="pres">
      <dgm:prSet presAssocID="{19D63362-ECF5-4D75-8C1C-CD6E0AFAD642}" presName="hierChild3" presStyleCnt="0"/>
      <dgm:spPr/>
    </dgm:pt>
    <dgm:pt modelId="{C830467B-7B60-40FD-95D5-43291FEC23D6}" type="pres">
      <dgm:prSet presAssocID="{9050D617-21FD-4C3B-932F-C7B3BB78E447}" presName="Name17" presStyleLbl="parChTrans1D3" presStyleIdx="0" presStyleCnt="2"/>
      <dgm:spPr/>
      <dgm:t>
        <a:bodyPr/>
        <a:lstStyle/>
        <a:p>
          <a:endParaRPr lang="en-GB"/>
        </a:p>
      </dgm:t>
    </dgm:pt>
    <dgm:pt modelId="{6CF161A9-9627-4989-85F3-1F089F6D6FBB}" type="pres">
      <dgm:prSet presAssocID="{BF7E8D82-0B73-4C50-8750-A26ABAEF9895}" presName="hierRoot3" presStyleCnt="0"/>
      <dgm:spPr/>
    </dgm:pt>
    <dgm:pt modelId="{1AF06FD9-5B8E-4C0B-B8BA-D8A1A73D3EAA}" type="pres">
      <dgm:prSet presAssocID="{BF7E8D82-0B73-4C50-8750-A26ABAEF9895}" presName="composite3" presStyleCnt="0"/>
      <dgm:spPr/>
    </dgm:pt>
    <dgm:pt modelId="{6ED066AC-3D1C-4759-BE46-D96B33F38E64}" type="pres">
      <dgm:prSet presAssocID="{BF7E8D82-0B73-4C50-8750-A26ABAEF9895}" presName="background3" presStyleLbl="node3" presStyleIdx="0" presStyleCnt="2"/>
      <dgm:spPr>
        <a:prstGeom prst="bevel">
          <a:avLst/>
        </a:prstGeom>
      </dgm:spPr>
    </dgm:pt>
    <dgm:pt modelId="{78D7FD0C-C06B-4A56-9EA3-0F54B51356BF}" type="pres">
      <dgm:prSet presAssocID="{BF7E8D82-0B73-4C50-8750-A26ABAEF9895}" presName="text3" presStyleLbl="fgAcc3" presStyleIdx="0" presStyleCnt="2">
        <dgm:presLayoutVars>
          <dgm:chPref val="3"/>
        </dgm:presLayoutVars>
      </dgm:prSet>
      <dgm:spPr/>
      <dgm:t>
        <a:bodyPr/>
        <a:lstStyle/>
        <a:p>
          <a:endParaRPr lang="en-GB"/>
        </a:p>
      </dgm:t>
    </dgm:pt>
    <dgm:pt modelId="{00F0F9BB-823E-4AE1-9EB8-2B670CBA75FD}" type="pres">
      <dgm:prSet presAssocID="{BF7E8D82-0B73-4C50-8750-A26ABAEF9895}" presName="hierChild4" presStyleCnt="0"/>
      <dgm:spPr/>
    </dgm:pt>
    <dgm:pt modelId="{A93F79A5-2AA8-4F50-ABD5-483F4EC0C5F5}" type="pres">
      <dgm:prSet presAssocID="{72692290-B8B4-4B13-8204-814A2B348166}" presName="Name10" presStyleLbl="parChTrans1D2" presStyleIdx="1" presStyleCnt="2"/>
      <dgm:spPr/>
      <dgm:t>
        <a:bodyPr/>
        <a:lstStyle/>
        <a:p>
          <a:endParaRPr lang="en-GB"/>
        </a:p>
      </dgm:t>
    </dgm:pt>
    <dgm:pt modelId="{38DB26A2-9C17-4AA9-9A99-30D28E1F4831}" type="pres">
      <dgm:prSet presAssocID="{EA601466-BCDF-47AF-A34C-7CF863FD1F38}" presName="hierRoot2" presStyleCnt="0"/>
      <dgm:spPr/>
    </dgm:pt>
    <dgm:pt modelId="{DD8AEC58-7F32-48C8-ADD0-D80EE752DA96}" type="pres">
      <dgm:prSet presAssocID="{EA601466-BCDF-47AF-A34C-7CF863FD1F38}" presName="composite2" presStyleCnt="0"/>
      <dgm:spPr/>
    </dgm:pt>
    <dgm:pt modelId="{04F59093-FBEA-4C46-8503-EF2FE9843C3B}" type="pres">
      <dgm:prSet presAssocID="{EA601466-BCDF-47AF-A34C-7CF863FD1F38}" presName="background2" presStyleLbl="node2" presStyleIdx="1" presStyleCnt="2"/>
      <dgm:spPr/>
    </dgm:pt>
    <dgm:pt modelId="{26D555C2-10D0-413D-9191-D91B5541453B}" type="pres">
      <dgm:prSet presAssocID="{EA601466-BCDF-47AF-A34C-7CF863FD1F38}" presName="text2" presStyleLbl="fgAcc2" presStyleIdx="1" presStyleCnt="2">
        <dgm:presLayoutVars>
          <dgm:chPref val="3"/>
        </dgm:presLayoutVars>
      </dgm:prSet>
      <dgm:spPr/>
      <dgm:t>
        <a:bodyPr/>
        <a:lstStyle/>
        <a:p>
          <a:endParaRPr lang="en-GB"/>
        </a:p>
      </dgm:t>
    </dgm:pt>
    <dgm:pt modelId="{23135FDA-D5A0-4BC7-83B5-B4206CEA3A67}" type="pres">
      <dgm:prSet presAssocID="{EA601466-BCDF-47AF-A34C-7CF863FD1F38}" presName="hierChild3" presStyleCnt="0"/>
      <dgm:spPr/>
    </dgm:pt>
    <dgm:pt modelId="{E4AEEA7E-D981-4CC9-8CEB-CC00B7CBFDE1}" type="pres">
      <dgm:prSet presAssocID="{F76B97E6-8CC4-4461-9EBD-DFDE57F92BE4}" presName="Name17" presStyleLbl="parChTrans1D3" presStyleIdx="1" presStyleCnt="2"/>
      <dgm:spPr/>
      <dgm:t>
        <a:bodyPr/>
        <a:lstStyle/>
        <a:p>
          <a:endParaRPr lang="en-GB"/>
        </a:p>
      </dgm:t>
    </dgm:pt>
    <dgm:pt modelId="{4D100B79-D3F7-4438-B674-EFD3AF85BB50}" type="pres">
      <dgm:prSet presAssocID="{6DA1FAFA-1DBF-4E34-9733-6A4C35A278A4}" presName="hierRoot3" presStyleCnt="0"/>
      <dgm:spPr/>
    </dgm:pt>
    <dgm:pt modelId="{DA1D1B03-CCE3-497D-9274-6D3A14941148}" type="pres">
      <dgm:prSet presAssocID="{6DA1FAFA-1DBF-4E34-9733-6A4C35A278A4}" presName="composite3" presStyleCnt="0"/>
      <dgm:spPr/>
    </dgm:pt>
    <dgm:pt modelId="{8D06AAA4-5228-4B32-95F3-3DFD41285555}" type="pres">
      <dgm:prSet presAssocID="{6DA1FAFA-1DBF-4E34-9733-6A4C35A278A4}" presName="background3" presStyleLbl="node3" presStyleIdx="1" presStyleCnt="2"/>
      <dgm:spPr>
        <a:prstGeom prst="bevel">
          <a:avLst/>
        </a:prstGeom>
      </dgm:spPr>
    </dgm:pt>
    <dgm:pt modelId="{379CE773-B64F-470B-B49D-EDB8AA454612}" type="pres">
      <dgm:prSet presAssocID="{6DA1FAFA-1DBF-4E34-9733-6A4C35A278A4}" presName="text3" presStyleLbl="fgAcc3" presStyleIdx="1" presStyleCnt="2">
        <dgm:presLayoutVars>
          <dgm:chPref val="3"/>
        </dgm:presLayoutVars>
      </dgm:prSet>
      <dgm:spPr/>
      <dgm:t>
        <a:bodyPr/>
        <a:lstStyle/>
        <a:p>
          <a:endParaRPr lang="en-GB"/>
        </a:p>
      </dgm:t>
    </dgm:pt>
    <dgm:pt modelId="{715A7C19-A25C-4B01-9D17-1DB97AF666A4}" type="pres">
      <dgm:prSet presAssocID="{6DA1FAFA-1DBF-4E34-9733-6A4C35A278A4}" presName="hierChild4" presStyleCnt="0"/>
      <dgm:spPr/>
    </dgm:pt>
  </dgm:ptLst>
  <dgm:cxnLst>
    <dgm:cxn modelId="{54AC46C7-FACB-4725-A9A0-A2B046B3AB0D}" type="presOf" srcId="{2494EF3D-0355-4627-B15B-F8040CB4BCAA}" destId="{49A9E1B9-8EE3-4EE3-9052-D526F6672A51}" srcOrd="0" destOrd="0" presId="urn:microsoft.com/office/officeart/2005/8/layout/hierarchy1"/>
    <dgm:cxn modelId="{0E346DF5-D3C3-47B5-B3C3-0500AF46A985}" type="presOf" srcId="{6DA1FAFA-1DBF-4E34-9733-6A4C35A278A4}" destId="{379CE773-B64F-470B-B49D-EDB8AA454612}" srcOrd="0" destOrd="0" presId="urn:microsoft.com/office/officeart/2005/8/layout/hierarchy1"/>
    <dgm:cxn modelId="{B92DA2DB-1395-4017-AA21-5A6B959B7098}" srcId="{28B0B034-98E6-43A2-9B96-2ABC2FEB9D5D}" destId="{EA601466-BCDF-47AF-A34C-7CF863FD1F38}" srcOrd="1" destOrd="0" parTransId="{72692290-B8B4-4B13-8204-814A2B348166}" sibTransId="{8E83D4EA-C027-4B5E-9C3A-BD8D43F044F8}"/>
    <dgm:cxn modelId="{BDEE1C41-29A4-4B71-9682-114EEB07F818}" srcId="{19D63362-ECF5-4D75-8C1C-CD6E0AFAD642}" destId="{BF7E8D82-0B73-4C50-8750-A26ABAEF9895}" srcOrd="0" destOrd="0" parTransId="{9050D617-21FD-4C3B-932F-C7B3BB78E447}" sibTransId="{DBFDCF5B-8B1C-4222-8414-C086FD7E9E78}"/>
    <dgm:cxn modelId="{CB7E8A2B-C4EF-44B5-B812-E91D75D22AB7}" type="presOf" srcId="{9050D617-21FD-4C3B-932F-C7B3BB78E447}" destId="{C830467B-7B60-40FD-95D5-43291FEC23D6}" srcOrd="0" destOrd="0" presId="urn:microsoft.com/office/officeart/2005/8/layout/hierarchy1"/>
    <dgm:cxn modelId="{9EEA9B6E-6E87-4069-BEE2-7A925B301D3F}" type="presOf" srcId="{72692290-B8B4-4B13-8204-814A2B348166}" destId="{A93F79A5-2AA8-4F50-ABD5-483F4EC0C5F5}" srcOrd="0" destOrd="0" presId="urn:microsoft.com/office/officeart/2005/8/layout/hierarchy1"/>
    <dgm:cxn modelId="{72A09F9E-ED02-411F-BF69-47AA8983E808}" type="presOf" srcId="{28B0B034-98E6-43A2-9B96-2ABC2FEB9D5D}" destId="{C3EB643B-0B01-4A22-A916-7A886CE8B02E}" srcOrd="0" destOrd="0" presId="urn:microsoft.com/office/officeart/2005/8/layout/hierarchy1"/>
    <dgm:cxn modelId="{F9FB5007-7CA6-4A3C-8CCB-DACD376987DC}" type="presOf" srcId="{BF7E8D82-0B73-4C50-8750-A26ABAEF9895}" destId="{78D7FD0C-C06B-4A56-9EA3-0F54B51356BF}" srcOrd="0" destOrd="0" presId="urn:microsoft.com/office/officeart/2005/8/layout/hierarchy1"/>
    <dgm:cxn modelId="{0817A55D-A406-4EF5-9414-BECD524A7798}" srcId="{28B0B034-98E6-43A2-9B96-2ABC2FEB9D5D}" destId="{19D63362-ECF5-4D75-8C1C-CD6E0AFAD642}" srcOrd="0" destOrd="0" parTransId="{2494EF3D-0355-4627-B15B-F8040CB4BCAA}" sibTransId="{033E3FB5-F3FE-4AF1-B61A-2823DFC82AE6}"/>
    <dgm:cxn modelId="{30A405FF-88CF-4F09-A839-300D631FB601}" type="presOf" srcId="{F76B97E6-8CC4-4461-9EBD-DFDE57F92BE4}" destId="{E4AEEA7E-D981-4CC9-8CEB-CC00B7CBFDE1}" srcOrd="0" destOrd="0" presId="urn:microsoft.com/office/officeart/2005/8/layout/hierarchy1"/>
    <dgm:cxn modelId="{E9A73C4D-EB44-4751-92D3-DFDEA22540BA}" type="presOf" srcId="{19D63362-ECF5-4D75-8C1C-CD6E0AFAD642}" destId="{F643E658-DB24-4F73-A9D3-D8E4F5F67C9E}" srcOrd="0" destOrd="0" presId="urn:microsoft.com/office/officeart/2005/8/layout/hierarchy1"/>
    <dgm:cxn modelId="{93ED0696-A51B-4F4A-B179-7D7C6976018C}" srcId="{0F985B42-8E72-446F-BC40-6FE233D3BE21}" destId="{28B0B034-98E6-43A2-9B96-2ABC2FEB9D5D}" srcOrd="0" destOrd="0" parTransId="{AC907C14-9287-4250-A069-FE9E59EFAD4E}" sibTransId="{B1185980-163C-4A21-AE19-5680ECBD0EF3}"/>
    <dgm:cxn modelId="{CFC7C54C-17F7-4E54-923D-266F61004BEC}" type="presOf" srcId="{EA601466-BCDF-47AF-A34C-7CF863FD1F38}" destId="{26D555C2-10D0-413D-9191-D91B5541453B}" srcOrd="0" destOrd="0" presId="urn:microsoft.com/office/officeart/2005/8/layout/hierarchy1"/>
    <dgm:cxn modelId="{4C019D31-20A8-496E-9BBE-0B9EFC8031F2}" type="presOf" srcId="{0F985B42-8E72-446F-BC40-6FE233D3BE21}" destId="{1B74893C-F6E3-49E4-BDA3-B3DC053364F7}" srcOrd="0" destOrd="0" presId="urn:microsoft.com/office/officeart/2005/8/layout/hierarchy1"/>
    <dgm:cxn modelId="{C092225D-C3F7-4C6E-9C42-63DA69423DAC}" srcId="{EA601466-BCDF-47AF-A34C-7CF863FD1F38}" destId="{6DA1FAFA-1DBF-4E34-9733-6A4C35A278A4}" srcOrd="0" destOrd="0" parTransId="{F76B97E6-8CC4-4461-9EBD-DFDE57F92BE4}" sibTransId="{0D8E318B-3C70-44C4-9341-24565EE35E5B}"/>
    <dgm:cxn modelId="{5C57BC60-9D18-4487-BC75-46EEDB8F8E82}" type="presParOf" srcId="{1B74893C-F6E3-49E4-BDA3-B3DC053364F7}" destId="{03BAACB8-B170-47FE-BDCC-6FFDCE5CBAA5}" srcOrd="0" destOrd="0" presId="urn:microsoft.com/office/officeart/2005/8/layout/hierarchy1"/>
    <dgm:cxn modelId="{69DD1BE7-888C-48F6-A6C0-9DDACD37C496}" type="presParOf" srcId="{03BAACB8-B170-47FE-BDCC-6FFDCE5CBAA5}" destId="{61B55C9D-094D-466C-B49D-3E511E08128B}" srcOrd="0" destOrd="0" presId="urn:microsoft.com/office/officeart/2005/8/layout/hierarchy1"/>
    <dgm:cxn modelId="{5D6EB41D-FB15-46D9-A4B4-AD6BF848C4F2}" type="presParOf" srcId="{61B55C9D-094D-466C-B49D-3E511E08128B}" destId="{6BF8FA52-E27E-4641-B4EF-92BF7C6DE3BA}" srcOrd="0" destOrd="0" presId="urn:microsoft.com/office/officeart/2005/8/layout/hierarchy1"/>
    <dgm:cxn modelId="{776C3D26-89E4-4C3C-8C8D-337EE48D47B2}" type="presParOf" srcId="{61B55C9D-094D-466C-B49D-3E511E08128B}" destId="{C3EB643B-0B01-4A22-A916-7A886CE8B02E}" srcOrd="1" destOrd="0" presId="urn:microsoft.com/office/officeart/2005/8/layout/hierarchy1"/>
    <dgm:cxn modelId="{29C67882-7968-493C-97F4-49FAFA613035}" type="presParOf" srcId="{03BAACB8-B170-47FE-BDCC-6FFDCE5CBAA5}" destId="{5E4B267C-AA27-4E43-A097-BF9DB7FC0AE4}" srcOrd="1" destOrd="0" presId="urn:microsoft.com/office/officeart/2005/8/layout/hierarchy1"/>
    <dgm:cxn modelId="{AEFF2A9A-5A80-4A4B-B266-DCE639DEE0CB}" type="presParOf" srcId="{5E4B267C-AA27-4E43-A097-BF9DB7FC0AE4}" destId="{49A9E1B9-8EE3-4EE3-9052-D526F6672A51}" srcOrd="0" destOrd="0" presId="urn:microsoft.com/office/officeart/2005/8/layout/hierarchy1"/>
    <dgm:cxn modelId="{BE70F4C2-B215-432F-9F93-1BEFFEE2D9F6}" type="presParOf" srcId="{5E4B267C-AA27-4E43-A097-BF9DB7FC0AE4}" destId="{2E01CA52-D8EB-4544-AC79-E79F29DB100B}" srcOrd="1" destOrd="0" presId="urn:microsoft.com/office/officeart/2005/8/layout/hierarchy1"/>
    <dgm:cxn modelId="{724624E7-345E-4660-93B3-556552129AC9}" type="presParOf" srcId="{2E01CA52-D8EB-4544-AC79-E79F29DB100B}" destId="{B6A66717-4169-47B1-8397-012D61B40453}" srcOrd="0" destOrd="0" presId="urn:microsoft.com/office/officeart/2005/8/layout/hierarchy1"/>
    <dgm:cxn modelId="{CF06044F-F097-44EE-AEDD-379B0F2DC20F}" type="presParOf" srcId="{B6A66717-4169-47B1-8397-012D61B40453}" destId="{2F617379-1308-4285-87DD-5689DCB02404}" srcOrd="0" destOrd="0" presId="urn:microsoft.com/office/officeart/2005/8/layout/hierarchy1"/>
    <dgm:cxn modelId="{D6ABA509-A6B1-47A8-9ACA-473B8487B66B}" type="presParOf" srcId="{B6A66717-4169-47B1-8397-012D61B40453}" destId="{F643E658-DB24-4F73-A9D3-D8E4F5F67C9E}" srcOrd="1" destOrd="0" presId="urn:microsoft.com/office/officeart/2005/8/layout/hierarchy1"/>
    <dgm:cxn modelId="{D6FC6869-26D7-499F-9C77-09F52C737539}" type="presParOf" srcId="{2E01CA52-D8EB-4544-AC79-E79F29DB100B}" destId="{07A74E4D-0745-41F2-99C5-53E091439842}" srcOrd="1" destOrd="0" presId="urn:microsoft.com/office/officeart/2005/8/layout/hierarchy1"/>
    <dgm:cxn modelId="{7BFA6DF8-4EFA-4ED1-88AE-D18FACDAE41F}" type="presParOf" srcId="{07A74E4D-0745-41F2-99C5-53E091439842}" destId="{C830467B-7B60-40FD-95D5-43291FEC23D6}" srcOrd="0" destOrd="0" presId="urn:microsoft.com/office/officeart/2005/8/layout/hierarchy1"/>
    <dgm:cxn modelId="{44F9BFE6-15AF-46DC-AAA7-C89C4DC12CD3}" type="presParOf" srcId="{07A74E4D-0745-41F2-99C5-53E091439842}" destId="{6CF161A9-9627-4989-85F3-1F089F6D6FBB}" srcOrd="1" destOrd="0" presId="urn:microsoft.com/office/officeart/2005/8/layout/hierarchy1"/>
    <dgm:cxn modelId="{EA2E2AD5-12EC-47DA-B39A-D0C92FC76BC1}" type="presParOf" srcId="{6CF161A9-9627-4989-85F3-1F089F6D6FBB}" destId="{1AF06FD9-5B8E-4C0B-B8BA-D8A1A73D3EAA}" srcOrd="0" destOrd="0" presId="urn:microsoft.com/office/officeart/2005/8/layout/hierarchy1"/>
    <dgm:cxn modelId="{8BED9B9D-55C2-4F74-B406-2B5CD1137AE2}" type="presParOf" srcId="{1AF06FD9-5B8E-4C0B-B8BA-D8A1A73D3EAA}" destId="{6ED066AC-3D1C-4759-BE46-D96B33F38E64}" srcOrd="0" destOrd="0" presId="urn:microsoft.com/office/officeart/2005/8/layout/hierarchy1"/>
    <dgm:cxn modelId="{901E5197-F57E-4911-BC3B-ACF1A7CB693B}" type="presParOf" srcId="{1AF06FD9-5B8E-4C0B-B8BA-D8A1A73D3EAA}" destId="{78D7FD0C-C06B-4A56-9EA3-0F54B51356BF}" srcOrd="1" destOrd="0" presId="urn:microsoft.com/office/officeart/2005/8/layout/hierarchy1"/>
    <dgm:cxn modelId="{8DD89FFD-02A4-44E3-9B9F-84AEDE3AF72C}" type="presParOf" srcId="{6CF161A9-9627-4989-85F3-1F089F6D6FBB}" destId="{00F0F9BB-823E-4AE1-9EB8-2B670CBA75FD}" srcOrd="1" destOrd="0" presId="urn:microsoft.com/office/officeart/2005/8/layout/hierarchy1"/>
    <dgm:cxn modelId="{CC806005-F569-4224-8FD3-5D55D525E6D4}" type="presParOf" srcId="{5E4B267C-AA27-4E43-A097-BF9DB7FC0AE4}" destId="{A93F79A5-2AA8-4F50-ABD5-483F4EC0C5F5}" srcOrd="2" destOrd="0" presId="urn:microsoft.com/office/officeart/2005/8/layout/hierarchy1"/>
    <dgm:cxn modelId="{AAFE8DB5-341B-4EF8-80E1-FFA0AB45E9F0}" type="presParOf" srcId="{5E4B267C-AA27-4E43-A097-BF9DB7FC0AE4}" destId="{38DB26A2-9C17-4AA9-9A99-30D28E1F4831}" srcOrd="3" destOrd="0" presId="urn:microsoft.com/office/officeart/2005/8/layout/hierarchy1"/>
    <dgm:cxn modelId="{F9E24967-AD64-4ABF-A9C0-F724F2D2EAA4}" type="presParOf" srcId="{38DB26A2-9C17-4AA9-9A99-30D28E1F4831}" destId="{DD8AEC58-7F32-48C8-ADD0-D80EE752DA96}" srcOrd="0" destOrd="0" presId="urn:microsoft.com/office/officeart/2005/8/layout/hierarchy1"/>
    <dgm:cxn modelId="{70EF9C22-9E9D-4C08-8041-9DF99CEDA0AC}" type="presParOf" srcId="{DD8AEC58-7F32-48C8-ADD0-D80EE752DA96}" destId="{04F59093-FBEA-4C46-8503-EF2FE9843C3B}" srcOrd="0" destOrd="0" presId="urn:microsoft.com/office/officeart/2005/8/layout/hierarchy1"/>
    <dgm:cxn modelId="{25C8D5CC-23E6-4C5E-B7F4-5F0287136576}" type="presParOf" srcId="{DD8AEC58-7F32-48C8-ADD0-D80EE752DA96}" destId="{26D555C2-10D0-413D-9191-D91B5541453B}" srcOrd="1" destOrd="0" presId="urn:microsoft.com/office/officeart/2005/8/layout/hierarchy1"/>
    <dgm:cxn modelId="{283C23CB-A88E-4D0D-B6E2-50B49CF924A7}" type="presParOf" srcId="{38DB26A2-9C17-4AA9-9A99-30D28E1F4831}" destId="{23135FDA-D5A0-4BC7-83B5-B4206CEA3A67}" srcOrd="1" destOrd="0" presId="urn:microsoft.com/office/officeart/2005/8/layout/hierarchy1"/>
    <dgm:cxn modelId="{591F1155-0B55-484A-A298-A609D767CEA7}" type="presParOf" srcId="{23135FDA-D5A0-4BC7-83B5-B4206CEA3A67}" destId="{E4AEEA7E-D981-4CC9-8CEB-CC00B7CBFDE1}" srcOrd="0" destOrd="0" presId="urn:microsoft.com/office/officeart/2005/8/layout/hierarchy1"/>
    <dgm:cxn modelId="{DC820CEC-E794-42AB-9F89-1AD1306B9525}" type="presParOf" srcId="{23135FDA-D5A0-4BC7-83B5-B4206CEA3A67}" destId="{4D100B79-D3F7-4438-B674-EFD3AF85BB50}" srcOrd="1" destOrd="0" presId="urn:microsoft.com/office/officeart/2005/8/layout/hierarchy1"/>
    <dgm:cxn modelId="{79478D75-A3EE-4C27-8A27-0973A828C954}" type="presParOf" srcId="{4D100B79-D3F7-4438-B674-EFD3AF85BB50}" destId="{DA1D1B03-CCE3-497D-9274-6D3A14941148}" srcOrd="0" destOrd="0" presId="urn:microsoft.com/office/officeart/2005/8/layout/hierarchy1"/>
    <dgm:cxn modelId="{2DD2F3D5-BF9E-45E4-93C2-C0F03E9E43B2}" type="presParOf" srcId="{DA1D1B03-CCE3-497D-9274-6D3A14941148}" destId="{8D06AAA4-5228-4B32-95F3-3DFD41285555}" srcOrd="0" destOrd="0" presId="urn:microsoft.com/office/officeart/2005/8/layout/hierarchy1"/>
    <dgm:cxn modelId="{461D2C6A-83D7-4C0D-B6D4-684261E883FA}" type="presParOf" srcId="{DA1D1B03-CCE3-497D-9274-6D3A14941148}" destId="{379CE773-B64F-470B-B49D-EDB8AA454612}" srcOrd="1" destOrd="0" presId="urn:microsoft.com/office/officeart/2005/8/layout/hierarchy1"/>
    <dgm:cxn modelId="{5365A559-1AED-4DED-9FAD-1C18077C905F}" type="presParOf" srcId="{4D100B79-D3F7-4438-B674-EFD3AF85BB50}" destId="{715A7C19-A25C-4B01-9D17-1DB97AF666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71A718E6-11B6-476E-A2A8-AC18BC6A77DA}" type="datetimeFigureOut">
              <a:rPr lang="en-GB" smtClean="0"/>
              <a:pPr/>
              <a:t>25/02/2016</a:t>
            </a:fld>
            <a:endParaRPr lang="en-GB"/>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912F46C2-FE83-463D-BED7-529C64ED8991}" type="slidenum">
              <a:rPr lang="en-GB" smtClean="0"/>
              <a:pPr/>
              <a:t>‹Nº›</a:t>
            </a:fld>
            <a:endParaRPr lang="en-GB"/>
          </a:p>
        </p:txBody>
      </p:sp>
    </p:spTree>
    <p:extLst>
      <p:ext uri="{BB962C8B-B14F-4D97-AF65-F5344CB8AC3E}">
        <p14:creationId xmlns:p14="http://schemas.microsoft.com/office/powerpoint/2010/main" val="44309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64DC124A-6D26-4360-A804-E46C3E12B847}" type="datetimeFigureOut">
              <a:rPr lang="es-CO" smtClean="0"/>
              <a:t>25/02/2016</a:t>
            </a:fld>
            <a:endParaRPr lang="es-CO"/>
          </a:p>
        </p:txBody>
      </p:sp>
      <p:sp>
        <p:nvSpPr>
          <p:cNvPr id="4" name="3 Marcador de imagen de diapositiva"/>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EDF4481F-B6C8-4D82-8C22-C1CBE698145A}" type="slidenum">
              <a:rPr lang="es-CO" smtClean="0"/>
              <a:t>‹Nº›</a:t>
            </a:fld>
            <a:endParaRPr lang="es-CO"/>
          </a:p>
        </p:txBody>
      </p:sp>
    </p:spTree>
    <p:extLst>
      <p:ext uri="{BB962C8B-B14F-4D97-AF65-F5344CB8AC3E}">
        <p14:creationId xmlns:p14="http://schemas.microsoft.com/office/powerpoint/2010/main" val="66837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DF4481F-B6C8-4D82-8C22-C1CBE698145A}" type="slidenum">
              <a:rPr lang="es-CO" smtClean="0"/>
              <a:t>2</a:t>
            </a:fld>
            <a:endParaRPr lang="es-CO"/>
          </a:p>
        </p:txBody>
      </p:sp>
    </p:spTree>
    <p:extLst>
      <p:ext uri="{BB962C8B-B14F-4D97-AF65-F5344CB8AC3E}">
        <p14:creationId xmlns:p14="http://schemas.microsoft.com/office/powerpoint/2010/main" val="1763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mtClean="0"/>
          </a:p>
        </p:txBody>
      </p:sp>
      <p:sp>
        <p:nvSpPr>
          <p:cNvPr id="993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7EA85D0-2BC2-4DAD-B0CF-50164AEA5923}" type="slidenum">
              <a:rPr lang="es-CO" altLang="es-CO"/>
              <a:pPr/>
              <a:t>9</a:t>
            </a:fld>
            <a:endParaRPr lang="es-CO" altLang="es-CO"/>
          </a:p>
        </p:txBody>
      </p:sp>
    </p:spTree>
    <p:extLst>
      <p:ext uri="{BB962C8B-B14F-4D97-AF65-F5344CB8AC3E}">
        <p14:creationId xmlns:p14="http://schemas.microsoft.com/office/powerpoint/2010/main" val="313504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mtClean="0"/>
          </a:p>
        </p:txBody>
      </p:sp>
      <p:sp>
        <p:nvSpPr>
          <p:cNvPr id="993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7EA85D0-2BC2-4DAD-B0CF-50164AEA5923}" type="slidenum">
              <a:rPr lang="es-CO" altLang="es-CO"/>
              <a:pPr/>
              <a:t>50</a:t>
            </a:fld>
            <a:endParaRPr lang="es-CO" altLang="es-CO"/>
          </a:p>
        </p:txBody>
      </p:sp>
    </p:spTree>
    <p:extLst>
      <p:ext uri="{BB962C8B-B14F-4D97-AF65-F5344CB8AC3E}">
        <p14:creationId xmlns:p14="http://schemas.microsoft.com/office/powerpoint/2010/main" val="105796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CO" smtClean="0"/>
              <a:t>suitable: apropiado</a:t>
            </a:r>
          </a:p>
          <a:p>
            <a:r>
              <a:rPr lang="es-MX" altLang="es-CO" smtClean="0"/>
              <a:t>matter: asunto</a:t>
            </a:r>
          </a:p>
          <a:p>
            <a:r>
              <a:rPr lang="es-MX" altLang="es-CO" smtClean="0"/>
              <a:t>subject: sujeto a </a:t>
            </a:r>
          </a:p>
          <a:p>
            <a:r>
              <a:rPr lang="es-MX" altLang="es-CO" smtClean="0"/>
              <a:t>respect: respetar</a:t>
            </a:r>
          </a:p>
          <a:p>
            <a:r>
              <a:rPr lang="es-MX" altLang="es-CO" smtClean="0"/>
              <a:t>engagement: compromiso, contrato</a:t>
            </a:r>
          </a:p>
          <a:p>
            <a:endParaRPr lang="es-MX" altLang="es-CO" smtClean="0"/>
          </a:p>
          <a:p>
            <a:r>
              <a:rPr lang="es-MX" altLang="es-CO" smtClean="0"/>
              <a:t>subject matter conforms in all material:  tal que el asunto esté sujeto a conformidad con todos los aspectos materiales  </a:t>
            </a:r>
          </a:p>
        </p:txBody>
      </p:sp>
    </p:spTree>
    <p:extLst>
      <p:ext uri="{BB962C8B-B14F-4D97-AF65-F5344CB8AC3E}">
        <p14:creationId xmlns:p14="http://schemas.microsoft.com/office/powerpoint/2010/main" val="640204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680"/>
            <a:ext cx="9144000" cy="599660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1" cy="4653135"/>
          </a:xfrm>
          <a:prstGeom prst="rect">
            <a:avLst/>
          </a:prstGeom>
        </p:spPr>
      </p:pic>
      <p:sp>
        <p:nvSpPr>
          <p:cNvPr id="2" name="Title 1"/>
          <p:cNvSpPr>
            <a:spLocks noGrp="1"/>
          </p:cNvSpPr>
          <p:nvPr>
            <p:ph type="ctrTitle" hasCustomPrompt="1"/>
          </p:nvPr>
        </p:nvSpPr>
        <p:spPr>
          <a:xfrm>
            <a:off x="395536" y="1181820"/>
            <a:ext cx="5616327" cy="735012"/>
          </a:xfrm>
        </p:spPr>
        <p:txBody>
          <a:bodyPr/>
          <a:lstStyle>
            <a:lvl1pPr>
              <a:defRPr/>
            </a:lvl1pPr>
          </a:lstStyle>
          <a:p>
            <a:r>
              <a:rPr lang="en-US" dirty="0" smtClean="0"/>
              <a:t>Click to edit master style</a:t>
            </a:r>
            <a:endParaRPr lang="en-GB" dirty="0"/>
          </a:p>
        </p:txBody>
      </p:sp>
      <p:sp>
        <p:nvSpPr>
          <p:cNvPr id="3" name="Subtitle 2"/>
          <p:cNvSpPr>
            <a:spLocks noGrp="1"/>
          </p:cNvSpPr>
          <p:nvPr>
            <p:ph type="subTitle" idx="1"/>
          </p:nvPr>
        </p:nvSpPr>
        <p:spPr>
          <a:xfrm>
            <a:off x="396478" y="1916832"/>
            <a:ext cx="5327650" cy="288082"/>
          </a:xfrm>
        </p:spPr>
        <p:txBody>
          <a:bodyPr>
            <a:normAutofit/>
          </a:bodyPr>
          <a:lstStyle>
            <a:lvl1pPr marL="0" indent="0" algn="l">
              <a:buNone/>
              <a:defRPr sz="1800">
                <a:solidFill>
                  <a:srgbClr val="00AEE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7 Imagen" descr="C:\Users\Mbustillo.BAKERTILLYCOLOM\Desktop\NUEVA IMAGEN\Baker Tilly Master Logo Files\PNG\BT-Colour.png"/>
          <p:cNvPicPr/>
          <p:nvPr userDrawn="1"/>
        </p:nvPicPr>
        <p:blipFill>
          <a:blip r:embed="rId4"/>
          <a:srcRect/>
          <a:stretch>
            <a:fillRect/>
          </a:stretch>
        </p:blipFill>
        <p:spPr bwMode="auto">
          <a:xfrm>
            <a:off x="6429388" y="428604"/>
            <a:ext cx="2237262" cy="653143"/>
          </a:xfrm>
          <a:prstGeom prst="rect">
            <a:avLst/>
          </a:prstGeom>
          <a:noFill/>
          <a:ln w="9525">
            <a:noFill/>
            <a:miter lim="800000"/>
            <a:headEnd/>
            <a:tailEnd/>
          </a:ln>
        </p:spPr>
      </p:pic>
      <p:sp>
        <p:nvSpPr>
          <p:cNvPr id="9" name="8 Rectángulo"/>
          <p:cNvSpPr/>
          <p:nvPr userDrawn="1"/>
        </p:nvSpPr>
        <p:spPr>
          <a:xfrm>
            <a:off x="6286512" y="357166"/>
            <a:ext cx="285752"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44554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000">
                <a:solidFill>
                  <a:srgbClr val="002138"/>
                </a:solidFill>
              </a:defRPr>
            </a:lvl1pPr>
          </a:lstStyle>
          <a:p>
            <a:r>
              <a:rPr lang="en-US" dirty="0" smtClean="0"/>
              <a:t>Click to edit Master style</a:t>
            </a:r>
            <a:endParaRPr lang="en-GB" dirty="0"/>
          </a:p>
        </p:txBody>
      </p:sp>
      <p:sp>
        <p:nvSpPr>
          <p:cNvPr id="3" name="Content Placeholder 2"/>
          <p:cNvSpPr>
            <a:spLocks noGrp="1"/>
          </p:cNvSpPr>
          <p:nvPr>
            <p:ph idx="1"/>
          </p:nvPr>
        </p:nvSpPr>
        <p:spPr>
          <a:xfrm>
            <a:off x="446856" y="1700212"/>
            <a:ext cx="8229600" cy="4321175"/>
          </a:xfrm>
        </p:spPr>
        <p:txBody>
          <a:bodyPr/>
          <a:lstStyle>
            <a:lvl1pP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sz="1600">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1858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style</a:t>
            </a:r>
            <a:endParaRPr lang="en-GB" dirty="0"/>
          </a:p>
        </p:txBody>
      </p:sp>
      <p:sp>
        <p:nvSpPr>
          <p:cNvPr id="3" name="Content Placeholder 2"/>
          <p:cNvSpPr>
            <a:spLocks noGrp="1"/>
          </p:cNvSpPr>
          <p:nvPr>
            <p:ph sz="half" idx="1"/>
          </p:nvPr>
        </p:nvSpPr>
        <p:spPr>
          <a:xfrm>
            <a:off x="467543" y="1700212"/>
            <a:ext cx="5328419"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6011862" y="1700212"/>
            <a:ext cx="2674937" cy="4321175"/>
          </a:xfrm>
        </p:spPr>
        <p:txBody>
          <a:bodyPr>
            <a:normAutofit/>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8227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style</a:t>
            </a:r>
            <a:endParaRPr lang="en-GB" dirty="0"/>
          </a:p>
        </p:txBody>
      </p:sp>
      <p:sp>
        <p:nvSpPr>
          <p:cNvPr id="4" name="Text Placeholder 3"/>
          <p:cNvSpPr>
            <a:spLocks noGrp="1"/>
          </p:cNvSpPr>
          <p:nvPr>
            <p:ph type="body" sz="quarter" idx="10"/>
          </p:nvPr>
        </p:nvSpPr>
        <p:spPr>
          <a:xfrm>
            <a:off x="468313" y="1700213"/>
            <a:ext cx="2590800" cy="4321175"/>
          </a:xfrm>
        </p:spPr>
        <p:txBody>
          <a:bodyPr>
            <a:normAutofit/>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3"/>
          <p:cNvSpPr>
            <a:spLocks noGrp="1"/>
          </p:cNvSpPr>
          <p:nvPr>
            <p:ph type="body" sz="quarter" idx="11"/>
          </p:nvPr>
        </p:nvSpPr>
        <p:spPr>
          <a:xfrm>
            <a:off x="3277344" y="1700113"/>
            <a:ext cx="2518619" cy="4321175"/>
          </a:xfrm>
        </p:spPr>
        <p:txBody>
          <a:bodyPr>
            <a:normAutofit/>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3"/>
          <p:cNvSpPr>
            <a:spLocks noGrp="1"/>
          </p:cNvSpPr>
          <p:nvPr>
            <p:ph type="body" sz="quarter" idx="12"/>
          </p:nvPr>
        </p:nvSpPr>
        <p:spPr>
          <a:xfrm>
            <a:off x="6012160" y="1700808"/>
            <a:ext cx="2663528" cy="4321175"/>
          </a:xfrm>
        </p:spPr>
        <p:txBody>
          <a:bodyPr>
            <a:normAutofit/>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8618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64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3052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192" y="562670"/>
            <a:ext cx="5626671" cy="490066"/>
          </a:xfrm>
          <a:prstGeom prst="rect">
            <a:avLst/>
          </a:prstGeom>
        </p:spPr>
        <p:txBody>
          <a:bodyPr vert="horz" lIns="91440" tIns="45720" rIns="91440" bIns="45720" rtlCol="0" anchor="ctr">
            <a:noAutofit/>
          </a:bodyPr>
          <a:lstStyle/>
          <a:p>
            <a:r>
              <a:rPr lang="en-US" dirty="0" smtClean="0"/>
              <a:t>Click to edit Master style</a:t>
            </a:r>
            <a:endParaRPr lang="en-GB" dirty="0"/>
          </a:p>
        </p:txBody>
      </p:sp>
      <p:sp>
        <p:nvSpPr>
          <p:cNvPr id="3" name="Text Placeholder 2"/>
          <p:cNvSpPr>
            <a:spLocks noGrp="1"/>
          </p:cNvSpPr>
          <p:nvPr>
            <p:ph type="body" idx="1"/>
          </p:nvPr>
        </p:nvSpPr>
        <p:spPr>
          <a:xfrm>
            <a:off x="446856" y="1700212"/>
            <a:ext cx="8229600" cy="43211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66912" y="6259024"/>
            <a:ext cx="3557016" cy="338328"/>
          </a:xfrm>
          <a:prstGeom prst="rect">
            <a:avLst/>
          </a:prstGeom>
        </p:spPr>
      </p:pic>
      <p:pic>
        <p:nvPicPr>
          <p:cNvPr id="8" name="7 Imagen" descr="C:\Users\Mbustillo.BAKERTILLYCOLOM\Desktop\NUEVA IMAGEN\Baker Tilly Master Logo Files\PNG\BT-Colour.png"/>
          <p:cNvPicPr/>
          <p:nvPr userDrawn="1"/>
        </p:nvPicPr>
        <p:blipFill>
          <a:blip r:embed="rId9"/>
          <a:srcRect/>
          <a:stretch>
            <a:fillRect/>
          </a:stretch>
        </p:blipFill>
        <p:spPr bwMode="auto">
          <a:xfrm>
            <a:off x="6429388" y="428604"/>
            <a:ext cx="2237262" cy="653143"/>
          </a:xfrm>
          <a:prstGeom prst="rect">
            <a:avLst/>
          </a:prstGeom>
          <a:noFill/>
          <a:ln w="9525">
            <a:noFill/>
            <a:miter lim="800000"/>
            <a:headEnd/>
            <a:tailEnd/>
          </a:ln>
        </p:spPr>
      </p:pic>
      <p:sp>
        <p:nvSpPr>
          <p:cNvPr id="9" name="8 Rectángulo"/>
          <p:cNvSpPr/>
          <p:nvPr userDrawn="1"/>
        </p:nvSpPr>
        <p:spPr>
          <a:xfrm>
            <a:off x="6286512" y="357166"/>
            <a:ext cx="285752"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35066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914400" rtl="0" eaLnBrk="1" latinLnBrk="0" hangingPunct="1">
        <a:spcBef>
          <a:spcPct val="0"/>
        </a:spcBef>
        <a:buNone/>
        <a:defRPr sz="3000" b="1" kern="1200">
          <a:solidFill>
            <a:srgbClr val="002138"/>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24744"/>
            <a:ext cx="7848872" cy="735012"/>
          </a:xfrm>
        </p:spPr>
        <p:txBody>
          <a:bodyPr/>
          <a:lstStyle/>
          <a:p>
            <a:pPr algn="ctr"/>
            <a:r>
              <a:rPr lang="en-GB" sz="1800" dirty="0" smtClean="0">
                <a:solidFill>
                  <a:srgbClr val="002138"/>
                </a:solidFill>
              </a:rPr>
              <a:t>NORMATIVA SOBRE CONTABILIDAD Y ASEGURAMIENTO EN MATERIA FISCAL</a:t>
            </a:r>
            <a:br>
              <a:rPr lang="en-GB" sz="1800" dirty="0" smtClean="0">
                <a:solidFill>
                  <a:srgbClr val="002138"/>
                </a:solidFill>
              </a:rPr>
            </a:br>
            <a:r>
              <a:rPr lang="en-GB" sz="1800" dirty="0" err="1" smtClean="0"/>
              <a:t>Primeras</a:t>
            </a:r>
            <a:r>
              <a:rPr lang="en-GB" sz="1800" dirty="0" smtClean="0"/>
              <a:t> </a:t>
            </a:r>
            <a:r>
              <a:rPr lang="en-GB" sz="1800" dirty="0" err="1" smtClean="0"/>
              <a:t>discusiones</a:t>
            </a:r>
            <a:r>
              <a:rPr lang="en-GB" sz="1800" dirty="0" smtClean="0"/>
              <a:t> de </a:t>
            </a:r>
            <a:r>
              <a:rPr lang="en-GB" sz="1800" dirty="0" err="1" smtClean="0"/>
              <a:t>ajustes</a:t>
            </a:r>
            <a:r>
              <a:rPr lang="en-GB" sz="1800" dirty="0" smtClean="0"/>
              <a:t> y </a:t>
            </a:r>
            <a:r>
              <a:rPr lang="en-GB" sz="1800" dirty="0" err="1" smtClean="0"/>
              <a:t>cambios</a:t>
            </a:r>
            <a:r>
              <a:rPr lang="en-GB" sz="1800" dirty="0" smtClean="0"/>
              <a:t> </a:t>
            </a:r>
            <a:r>
              <a:rPr lang="en-GB" sz="1800" dirty="0" err="1" smtClean="0"/>
              <a:t>legislativos</a:t>
            </a:r>
            <a:r>
              <a:rPr lang="en-GB" sz="1800" dirty="0" smtClean="0"/>
              <a:t> 2014 - 2019</a:t>
            </a:r>
            <a:endParaRPr lang="en-GB" sz="1800" dirty="0">
              <a:solidFill>
                <a:srgbClr val="002138"/>
              </a:solidFill>
            </a:endParaRPr>
          </a:p>
        </p:txBody>
      </p:sp>
      <p:sp>
        <p:nvSpPr>
          <p:cNvPr id="3" name="Subtitle 2"/>
          <p:cNvSpPr>
            <a:spLocks noGrp="1"/>
          </p:cNvSpPr>
          <p:nvPr>
            <p:ph type="subTitle" idx="1"/>
          </p:nvPr>
        </p:nvSpPr>
        <p:spPr>
          <a:xfrm>
            <a:off x="396478" y="2420838"/>
            <a:ext cx="5327650" cy="288082"/>
          </a:xfrm>
        </p:spPr>
        <p:txBody>
          <a:bodyPr>
            <a:noAutofit/>
          </a:bodyPr>
          <a:lstStyle/>
          <a:p>
            <a:pPr algn="ctr"/>
            <a:r>
              <a:rPr lang="en-GB" sz="2400" dirty="0" smtClean="0">
                <a:solidFill>
                  <a:schemeClr val="tx1">
                    <a:lumMod val="75000"/>
                    <a:lumOff val="25000"/>
                  </a:schemeClr>
                </a:solidFill>
              </a:rPr>
              <a:t>CIJUF</a:t>
            </a:r>
          </a:p>
          <a:p>
            <a:pPr algn="ctr"/>
            <a:r>
              <a:rPr lang="en-GB" sz="2400" dirty="0" smtClean="0">
                <a:solidFill>
                  <a:schemeClr val="tx1">
                    <a:lumMod val="75000"/>
                    <a:lumOff val="25000"/>
                  </a:schemeClr>
                </a:solidFill>
              </a:rPr>
              <a:t>Colombia 2016</a:t>
            </a:r>
            <a:endParaRPr lang="en-GB" sz="2400" dirty="0">
              <a:solidFill>
                <a:schemeClr val="tx1">
                  <a:lumMod val="75000"/>
                  <a:lumOff val="25000"/>
                </a:schemeClr>
              </a:solidFill>
            </a:endParaRPr>
          </a:p>
        </p:txBody>
      </p:sp>
      <p:sp>
        <p:nvSpPr>
          <p:cNvPr id="4" name="Subtitle 2"/>
          <p:cNvSpPr txBox="1">
            <a:spLocks/>
          </p:cNvSpPr>
          <p:nvPr/>
        </p:nvSpPr>
        <p:spPr>
          <a:xfrm>
            <a:off x="612502" y="6453286"/>
            <a:ext cx="5327650" cy="28808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rgbClr val="00AEEC"/>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200" dirty="0" smtClean="0">
                <a:solidFill>
                  <a:schemeClr val="tx1">
                    <a:lumMod val="75000"/>
                    <a:lumOff val="25000"/>
                  </a:schemeClr>
                </a:solidFill>
              </a:rPr>
              <a:t>Gabriel </a:t>
            </a:r>
            <a:r>
              <a:rPr lang="en-GB" sz="1200" dirty="0" err="1" smtClean="0">
                <a:solidFill>
                  <a:schemeClr val="tx1">
                    <a:lumMod val="75000"/>
                    <a:lumOff val="25000"/>
                  </a:schemeClr>
                </a:solidFill>
              </a:rPr>
              <a:t>Vásquez</a:t>
            </a:r>
            <a:r>
              <a:rPr lang="en-GB" sz="1200" dirty="0" smtClean="0">
                <a:solidFill>
                  <a:schemeClr val="tx1">
                    <a:lumMod val="75000"/>
                    <a:lumOff val="25000"/>
                  </a:schemeClr>
                </a:solidFill>
              </a:rPr>
              <a:t> </a:t>
            </a:r>
            <a:r>
              <a:rPr lang="en-GB" sz="1200" dirty="0" err="1" smtClean="0">
                <a:solidFill>
                  <a:schemeClr val="tx1">
                    <a:lumMod val="75000"/>
                    <a:lumOff val="25000"/>
                  </a:schemeClr>
                </a:solidFill>
              </a:rPr>
              <a:t>Tristancho</a:t>
            </a:r>
            <a:r>
              <a:rPr lang="en-GB" sz="1200" dirty="0" smtClean="0">
                <a:solidFill>
                  <a:schemeClr val="tx1">
                    <a:lumMod val="75000"/>
                    <a:lumOff val="25000"/>
                  </a:schemeClr>
                </a:solidFill>
              </a:rPr>
              <a:t> – Tax Partner</a:t>
            </a:r>
            <a:endParaRPr lang="en-GB" sz="1200" dirty="0">
              <a:solidFill>
                <a:schemeClr val="tx1">
                  <a:lumMod val="75000"/>
                  <a:lumOff val="25000"/>
                </a:schemeClr>
              </a:solidFill>
            </a:endParaRPr>
          </a:p>
        </p:txBody>
      </p:sp>
    </p:spTree>
    <p:extLst>
      <p:ext uri="{BB962C8B-B14F-4D97-AF65-F5344CB8AC3E}">
        <p14:creationId xmlns:p14="http://schemas.microsoft.com/office/powerpoint/2010/main" val="32751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1633" y="3010942"/>
            <a:ext cx="5626671" cy="490066"/>
          </a:xfrm>
        </p:spPr>
        <p:txBody>
          <a:bodyPr/>
          <a:lstStyle/>
          <a:p>
            <a:pPr algn="ctr"/>
            <a:r>
              <a:rPr lang="es-CO" sz="2000" dirty="0" smtClean="0"/>
              <a:t>Diferenciar el reporte de impuestos </a:t>
            </a:r>
            <a:br>
              <a:rPr lang="es-CO" sz="2000" dirty="0" smtClean="0"/>
            </a:br>
            <a:r>
              <a:rPr lang="es-CO" sz="2000" dirty="0" smtClean="0"/>
              <a:t>vs </a:t>
            </a:r>
            <a:br>
              <a:rPr lang="es-CO" sz="2000" dirty="0" smtClean="0"/>
            </a:br>
            <a:r>
              <a:rPr lang="es-CO" sz="2000" dirty="0" smtClean="0"/>
              <a:t>definición de base fiscal</a:t>
            </a:r>
            <a:br>
              <a:rPr lang="es-CO" sz="2000" dirty="0" smtClean="0"/>
            </a:br>
            <a:r>
              <a:rPr lang="es-CO" sz="2000" dirty="0" smtClean="0"/>
              <a:t>vs</a:t>
            </a:r>
            <a:br>
              <a:rPr lang="es-CO" sz="2000" dirty="0" smtClean="0"/>
            </a:br>
            <a:r>
              <a:rPr lang="es-CO" sz="2000" dirty="0" smtClean="0"/>
              <a:t>metodología o construcción de la base fiscal que surge del sistema contable de impuestos  </a:t>
            </a:r>
            <a:endParaRPr lang="es-CO" sz="2000" dirty="0"/>
          </a:p>
        </p:txBody>
      </p:sp>
    </p:spTree>
    <p:extLst>
      <p:ext uri="{BB962C8B-B14F-4D97-AF65-F5344CB8AC3E}">
        <p14:creationId xmlns:p14="http://schemas.microsoft.com/office/powerpoint/2010/main" val="2245058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La </a:t>
            </a:r>
            <a:r>
              <a:rPr lang="en-GB" sz="2800" dirty="0" err="1" smtClean="0"/>
              <a:t>pregunta</a:t>
            </a:r>
            <a:r>
              <a:rPr lang="en-GB" sz="2800" dirty="0" smtClean="0"/>
              <a:t> </a:t>
            </a:r>
            <a:r>
              <a:rPr lang="en-GB" sz="2800" dirty="0" err="1" smtClean="0"/>
              <a:t>es</a:t>
            </a:r>
            <a:r>
              <a:rPr lang="en-GB" sz="2800" dirty="0" smtClean="0"/>
              <a:t>: ¿</a:t>
            </a:r>
            <a:r>
              <a:rPr lang="en-GB" sz="2800" dirty="0" err="1" smtClean="0"/>
              <a:t>Cómo</a:t>
            </a:r>
            <a:r>
              <a:rPr lang="en-GB" sz="2800" dirty="0" smtClean="0"/>
              <a:t> </a:t>
            </a:r>
            <a:r>
              <a:rPr lang="en-GB" sz="2800" dirty="0" err="1" smtClean="0"/>
              <a:t>construir</a:t>
            </a:r>
            <a:r>
              <a:rPr lang="en-GB" sz="2800" dirty="0" smtClean="0"/>
              <a:t> la base fiscal?</a:t>
            </a:r>
            <a:endParaRPr lang="en-GB" sz="2800" dirty="0"/>
          </a:p>
        </p:txBody>
      </p:sp>
      <p:sp>
        <p:nvSpPr>
          <p:cNvPr id="3" name="Content Placeholder 2"/>
          <p:cNvSpPr>
            <a:spLocks noGrp="1"/>
          </p:cNvSpPr>
          <p:nvPr>
            <p:ph sz="half" idx="1"/>
          </p:nvPr>
        </p:nvSpPr>
        <p:spPr>
          <a:xfrm>
            <a:off x="467543" y="1700212"/>
            <a:ext cx="4032449" cy="4321175"/>
          </a:xfrm>
          <a:solidFill>
            <a:schemeClr val="tx2">
              <a:lumMod val="40000"/>
              <a:lumOff val="60000"/>
            </a:schemeClr>
          </a:solidFill>
        </p:spPr>
        <p:txBody>
          <a:bodyPr>
            <a:normAutofit/>
          </a:bodyPr>
          <a:lstStyle/>
          <a:p>
            <a:pPr marL="0" indent="0" algn="ctr">
              <a:buNone/>
            </a:pPr>
            <a:r>
              <a:rPr lang="en-GB" sz="2400" b="1" dirty="0" smtClean="0"/>
              <a:t>¿Con base en la </a:t>
            </a:r>
            <a:r>
              <a:rPr lang="en-GB" sz="2400" b="1" dirty="0" err="1" smtClean="0"/>
              <a:t>contabilidad</a:t>
            </a:r>
            <a:r>
              <a:rPr lang="en-GB" sz="2400" b="1" dirty="0" smtClean="0"/>
              <a:t> NIIF?</a:t>
            </a:r>
            <a:endParaRPr lang="en-GB" sz="2400" b="1" dirty="0"/>
          </a:p>
        </p:txBody>
      </p:sp>
      <p:sp>
        <p:nvSpPr>
          <p:cNvPr id="4" name="Content Placeholder 3"/>
          <p:cNvSpPr>
            <a:spLocks noGrp="1"/>
          </p:cNvSpPr>
          <p:nvPr>
            <p:ph sz="half" idx="2"/>
          </p:nvPr>
        </p:nvSpPr>
        <p:spPr>
          <a:xfrm>
            <a:off x="4860032" y="1700212"/>
            <a:ext cx="3826767" cy="4321175"/>
          </a:xfrm>
          <a:solidFill>
            <a:srgbClr val="FFFF00"/>
          </a:solidFill>
        </p:spPr>
        <p:txBody>
          <a:bodyPr/>
          <a:lstStyle/>
          <a:p>
            <a:pPr marL="0" indent="0" algn="ctr">
              <a:buNone/>
            </a:pPr>
            <a:r>
              <a:rPr lang="en-GB" b="1" dirty="0" smtClean="0"/>
              <a:t>¿Con base en la </a:t>
            </a:r>
            <a:r>
              <a:rPr lang="en-GB" b="1" dirty="0" err="1" smtClean="0"/>
              <a:t>contabilidad</a:t>
            </a:r>
            <a:r>
              <a:rPr lang="en-GB" b="1" dirty="0" smtClean="0"/>
              <a:t> Local?</a:t>
            </a:r>
            <a:endParaRPr lang="en-GB" b="1" dirty="0"/>
          </a:p>
        </p:txBody>
      </p:sp>
    </p:spTree>
    <p:extLst>
      <p:ext uri="{BB962C8B-B14F-4D97-AF65-F5344CB8AC3E}">
        <p14:creationId xmlns:p14="http://schemas.microsoft.com/office/powerpoint/2010/main" val="285580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5626671" cy="490066"/>
          </a:xfrm>
        </p:spPr>
        <p:txBody>
          <a:bodyPr/>
          <a:lstStyle/>
          <a:p>
            <a:r>
              <a:rPr lang="es-CO" sz="2000" dirty="0" smtClean="0"/>
              <a:t>Tendencias internacionales - Modelos</a:t>
            </a:r>
            <a:endParaRPr lang="es-CO" sz="2000" dirty="0"/>
          </a:p>
        </p:txBody>
      </p:sp>
      <p:sp>
        <p:nvSpPr>
          <p:cNvPr id="3" name="2 CuadroTexto"/>
          <p:cNvSpPr txBox="1"/>
          <p:nvPr/>
        </p:nvSpPr>
        <p:spPr>
          <a:xfrm>
            <a:off x="1054541" y="5949280"/>
            <a:ext cx="6575839" cy="261610"/>
          </a:xfrm>
          <a:prstGeom prst="rect">
            <a:avLst/>
          </a:prstGeom>
          <a:noFill/>
        </p:spPr>
        <p:txBody>
          <a:bodyPr wrap="none" rtlCol="0">
            <a:spAutoFit/>
          </a:bodyPr>
          <a:lstStyle/>
          <a:p>
            <a:r>
              <a:rPr lang="es-CO" sz="1100" dirty="0" smtClean="0"/>
              <a:t>Tomado de: </a:t>
            </a:r>
            <a:r>
              <a:rPr lang="es-CO" sz="1100" dirty="0" err="1" smtClean="0"/>
              <a:t>From</a:t>
            </a:r>
            <a:r>
              <a:rPr lang="es-CO" sz="1100" dirty="0" smtClean="0"/>
              <a:t> </a:t>
            </a:r>
            <a:r>
              <a:rPr lang="es-CO" sz="1100" dirty="0" err="1" smtClean="0"/>
              <a:t>disconneted</a:t>
            </a:r>
            <a:r>
              <a:rPr lang="es-CO" sz="1100" dirty="0" smtClean="0"/>
              <a:t> </a:t>
            </a:r>
            <a:r>
              <a:rPr lang="es-CO" sz="1100" dirty="0" err="1" smtClean="0"/>
              <a:t>to</a:t>
            </a:r>
            <a:r>
              <a:rPr lang="es-CO" sz="1100" dirty="0" smtClean="0"/>
              <a:t> </a:t>
            </a:r>
            <a:r>
              <a:rPr lang="es-CO" sz="1100" dirty="0" err="1" smtClean="0"/>
              <a:t>integrated</a:t>
            </a:r>
            <a:r>
              <a:rPr lang="es-CO" sz="1100" dirty="0" smtClean="0"/>
              <a:t> </a:t>
            </a:r>
            <a:r>
              <a:rPr lang="es-CO" sz="1100" dirty="0" err="1" smtClean="0"/>
              <a:t>tax</a:t>
            </a:r>
            <a:r>
              <a:rPr lang="es-CO" sz="1100" dirty="0" smtClean="0"/>
              <a:t> and </a:t>
            </a:r>
            <a:r>
              <a:rPr lang="es-CO" sz="1100" dirty="0" err="1" smtClean="0"/>
              <a:t>financial</a:t>
            </a:r>
            <a:r>
              <a:rPr lang="es-CO" sz="1100" dirty="0" smtClean="0"/>
              <a:t> </a:t>
            </a:r>
            <a:r>
              <a:rPr lang="es-CO" sz="1100" dirty="0" err="1" smtClean="0"/>
              <a:t>systems</a:t>
            </a:r>
            <a:r>
              <a:rPr lang="es-CO" sz="1100" dirty="0" smtClean="0"/>
              <a:t>, </a:t>
            </a:r>
            <a:r>
              <a:rPr lang="es-CO" sz="1100" dirty="0" err="1" smtClean="0"/>
              <a:t>Odile</a:t>
            </a:r>
            <a:r>
              <a:rPr lang="es-CO" sz="1100" dirty="0" smtClean="0"/>
              <a:t> Barbe and Laurent </a:t>
            </a:r>
            <a:r>
              <a:rPr lang="es-CO" sz="1100" dirty="0" err="1" smtClean="0"/>
              <a:t>Didelot</a:t>
            </a:r>
            <a:r>
              <a:rPr lang="es-CO" sz="1100" dirty="0" smtClean="0"/>
              <a:t>. P31; 35</a:t>
            </a:r>
            <a:endParaRPr lang="es-CO" sz="11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62" y="1412775"/>
            <a:ext cx="446449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40769"/>
            <a:ext cx="4552925"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9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Período de transición fiscal</a:t>
            </a:r>
            <a:endParaRPr lang="es-CO" dirty="0"/>
          </a:p>
        </p:txBody>
      </p:sp>
      <p:sp>
        <p:nvSpPr>
          <p:cNvPr id="3" name="2 Marcador de texto"/>
          <p:cNvSpPr>
            <a:spLocks noGrp="1"/>
          </p:cNvSpPr>
          <p:nvPr>
            <p:ph type="body" sz="quarter" idx="10"/>
          </p:nvPr>
        </p:nvSpPr>
        <p:spPr>
          <a:solidFill>
            <a:schemeClr val="accent1">
              <a:lumMod val="20000"/>
              <a:lumOff val="80000"/>
            </a:schemeClr>
          </a:solidFill>
        </p:spPr>
        <p:txBody>
          <a:bodyPr/>
          <a:lstStyle/>
          <a:p>
            <a:r>
              <a:rPr lang="es-CO" dirty="0" smtClean="0"/>
              <a:t>Grupo 1 D 2784/12</a:t>
            </a:r>
          </a:p>
          <a:p>
            <a:endParaRPr lang="es-CO" dirty="0"/>
          </a:p>
          <a:p>
            <a:pPr marL="0" indent="0">
              <a:buNone/>
            </a:pPr>
            <a:r>
              <a:rPr lang="es-CO" dirty="0" smtClean="0"/>
              <a:t>1 enero 2015 – 31 de diciembre 2018</a:t>
            </a:r>
            <a:endParaRPr lang="es-CO" dirty="0"/>
          </a:p>
        </p:txBody>
      </p:sp>
      <p:sp>
        <p:nvSpPr>
          <p:cNvPr id="4" name="3 Marcador de texto"/>
          <p:cNvSpPr>
            <a:spLocks noGrp="1"/>
          </p:cNvSpPr>
          <p:nvPr>
            <p:ph type="body" sz="quarter" idx="11"/>
          </p:nvPr>
        </p:nvSpPr>
        <p:spPr>
          <a:solidFill>
            <a:schemeClr val="accent2">
              <a:lumMod val="40000"/>
              <a:lumOff val="60000"/>
            </a:schemeClr>
          </a:solidFill>
        </p:spPr>
        <p:txBody>
          <a:bodyPr/>
          <a:lstStyle/>
          <a:p>
            <a:r>
              <a:rPr lang="es-CO" dirty="0" smtClean="0"/>
              <a:t>Grupo 2 D 3022/13</a:t>
            </a:r>
          </a:p>
          <a:p>
            <a:endParaRPr lang="es-CO" dirty="0"/>
          </a:p>
          <a:p>
            <a:pPr marL="0" indent="0">
              <a:buNone/>
            </a:pPr>
            <a:r>
              <a:rPr lang="es-CO" dirty="0" smtClean="0"/>
              <a:t>1 enero 2016 – 31 de diciembre 2019</a:t>
            </a:r>
            <a:endParaRPr lang="es-CO" dirty="0"/>
          </a:p>
        </p:txBody>
      </p:sp>
      <p:sp>
        <p:nvSpPr>
          <p:cNvPr id="5" name="4 Marcador de texto"/>
          <p:cNvSpPr>
            <a:spLocks noGrp="1"/>
          </p:cNvSpPr>
          <p:nvPr>
            <p:ph type="body" sz="quarter" idx="12"/>
          </p:nvPr>
        </p:nvSpPr>
        <p:spPr>
          <a:solidFill>
            <a:schemeClr val="accent6">
              <a:lumMod val="20000"/>
              <a:lumOff val="80000"/>
            </a:schemeClr>
          </a:solidFill>
        </p:spPr>
        <p:txBody>
          <a:bodyPr/>
          <a:lstStyle/>
          <a:p>
            <a:r>
              <a:rPr lang="es-CO" dirty="0" smtClean="0"/>
              <a:t>Grupo 3 D 2706/12</a:t>
            </a:r>
          </a:p>
          <a:p>
            <a:endParaRPr lang="es-CO" dirty="0"/>
          </a:p>
          <a:p>
            <a:pPr marL="0" indent="0">
              <a:buNone/>
            </a:pPr>
            <a:r>
              <a:rPr lang="es-CO" dirty="0" smtClean="0"/>
              <a:t>1 enero 2015 -  31 de diciembre 2018</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73016"/>
            <a:ext cx="704850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831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562670"/>
            <a:ext cx="6275040" cy="490066"/>
          </a:xfrm>
        </p:spPr>
        <p:txBody>
          <a:bodyPr/>
          <a:lstStyle/>
          <a:p>
            <a:r>
              <a:rPr lang="es-CO" dirty="0" smtClean="0"/>
              <a:t>Período de transición fiscal</a:t>
            </a:r>
            <a:br>
              <a:rPr lang="es-CO" dirty="0" smtClean="0"/>
            </a:br>
            <a:r>
              <a:rPr lang="es-CO" sz="1600" dirty="0" smtClean="0"/>
              <a:t>Sector salud y cajas de compensación familiar DR 2496/2015</a:t>
            </a:r>
            <a:endParaRPr lang="es-CO" dirty="0"/>
          </a:p>
        </p:txBody>
      </p:sp>
      <p:sp>
        <p:nvSpPr>
          <p:cNvPr id="3" name="2 Marcador de texto"/>
          <p:cNvSpPr>
            <a:spLocks noGrp="1"/>
          </p:cNvSpPr>
          <p:nvPr>
            <p:ph type="body" sz="quarter" idx="10"/>
          </p:nvPr>
        </p:nvSpPr>
        <p:spPr>
          <a:solidFill>
            <a:schemeClr val="accent1">
              <a:lumMod val="20000"/>
              <a:lumOff val="80000"/>
            </a:schemeClr>
          </a:solidFill>
        </p:spPr>
        <p:txBody>
          <a:bodyPr/>
          <a:lstStyle/>
          <a:p>
            <a:r>
              <a:rPr lang="es-CO" dirty="0" smtClean="0"/>
              <a:t>Grupo 1 D 2784/12 (2420/15)</a:t>
            </a:r>
          </a:p>
          <a:p>
            <a:endParaRPr lang="es-CO" dirty="0"/>
          </a:p>
          <a:p>
            <a:pPr marL="0" indent="0">
              <a:buNone/>
            </a:pPr>
            <a:r>
              <a:rPr lang="es-CO" dirty="0" smtClean="0"/>
              <a:t>1 enero 2015 – 31 de diciembre 2018</a:t>
            </a:r>
            <a:endParaRPr lang="es-CO" dirty="0"/>
          </a:p>
        </p:txBody>
      </p:sp>
      <p:sp>
        <p:nvSpPr>
          <p:cNvPr id="4" name="3 Marcador de texto"/>
          <p:cNvSpPr>
            <a:spLocks noGrp="1"/>
          </p:cNvSpPr>
          <p:nvPr>
            <p:ph type="body" sz="quarter" idx="11"/>
          </p:nvPr>
        </p:nvSpPr>
        <p:spPr>
          <a:solidFill>
            <a:schemeClr val="accent2">
              <a:lumMod val="40000"/>
              <a:lumOff val="60000"/>
            </a:schemeClr>
          </a:solidFill>
        </p:spPr>
        <p:txBody>
          <a:bodyPr/>
          <a:lstStyle/>
          <a:p>
            <a:r>
              <a:rPr lang="es-CO" dirty="0" smtClean="0"/>
              <a:t>Grupo 2 D 3022/13 (2420/15)</a:t>
            </a:r>
          </a:p>
          <a:p>
            <a:endParaRPr lang="es-CO" dirty="0"/>
          </a:p>
          <a:p>
            <a:pPr marL="0" indent="0">
              <a:buNone/>
            </a:pPr>
            <a:r>
              <a:rPr lang="es-CO" b="1" dirty="0" smtClean="0">
                <a:solidFill>
                  <a:srgbClr val="FF0000"/>
                </a:solidFill>
              </a:rPr>
              <a:t>1 enero 2017</a:t>
            </a:r>
            <a:r>
              <a:rPr lang="es-CO" dirty="0" smtClean="0"/>
              <a:t> – 31 de diciembre 2019</a:t>
            </a:r>
            <a:endParaRPr lang="es-CO" dirty="0"/>
          </a:p>
        </p:txBody>
      </p:sp>
      <p:sp>
        <p:nvSpPr>
          <p:cNvPr id="5" name="4 Marcador de texto"/>
          <p:cNvSpPr>
            <a:spLocks noGrp="1"/>
          </p:cNvSpPr>
          <p:nvPr>
            <p:ph type="body" sz="quarter" idx="12"/>
          </p:nvPr>
        </p:nvSpPr>
        <p:spPr>
          <a:solidFill>
            <a:schemeClr val="accent6">
              <a:lumMod val="20000"/>
              <a:lumOff val="80000"/>
            </a:schemeClr>
          </a:solidFill>
        </p:spPr>
        <p:txBody>
          <a:bodyPr/>
          <a:lstStyle/>
          <a:p>
            <a:r>
              <a:rPr lang="es-CO" dirty="0" smtClean="0"/>
              <a:t>Grupo 3 D 2706/12  (2420/15) </a:t>
            </a:r>
            <a:r>
              <a:rPr lang="es-CO" sz="1200" b="1" dirty="0" smtClean="0">
                <a:solidFill>
                  <a:srgbClr val="FF0000"/>
                </a:solidFill>
              </a:rPr>
              <a:t>Migre a Grupo 2 voluntariamente</a:t>
            </a:r>
            <a:endParaRPr lang="es-CO" b="1" dirty="0" smtClean="0">
              <a:solidFill>
                <a:srgbClr val="FF0000"/>
              </a:solidFill>
            </a:endParaRPr>
          </a:p>
          <a:p>
            <a:pPr marL="0" indent="0">
              <a:buNone/>
            </a:pPr>
            <a:endParaRPr lang="es-CO" b="1" dirty="0" smtClean="0">
              <a:solidFill>
                <a:srgbClr val="FF0000"/>
              </a:solidFill>
            </a:endParaRPr>
          </a:p>
          <a:p>
            <a:pPr marL="0" indent="0">
              <a:buNone/>
            </a:pPr>
            <a:r>
              <a:rPr lang="es-CO" b="1" dirty="0" smtClean="0">
                <a:solidFill>
                  <a:srgbClr val="FF0000"/>
                </a:solidFill>
              </a:rPr>
              <a:t>1 enero 2017</a:t>
            </a:r>
            <a:r>
              <a:rPr lang="es-CO" dirty="0" smtClean="0"/>
              <a:t> -  31 de diciembre 2018</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77072"/>
            <a:ext cx="70485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170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Adopción voluntaria:</a:t>
            </a:r>
            <a:br>
              <a:rPr lang="es-CO" dirty="0" smtClean="0"/>
            </a:br>
            <a:r>
              <a:rPr lang="es-CO" sz="1800" dirty="0" smtClean="0"/>
              <a:t>Posibles posturas: Pertenencia – Adherencia </a:t>
            </a:r>
            <a:endParaRPr lang="es-CO" sz="1800" dirty="0"/>
          </a:p>
        </p:txBody>
      </p:sp>
      <p:sp>
        <p:nvSpPr>
          <p:cNvPr id="6" name="2 Marcador de texto"/>
          <p:cNvSpPr>
            <a:spLocks noGrp="1"/>
          </p:cNvSpPr>
          <p:nvPr>
            <p:ph type="body" sz="quarter" idx="10"/>
          </p:nvPr>
        </p:nvSpPr>
        <p:spPr>
          <a:xfrm>
            <a:off x="468313" y="1700213"/>
            <a:ext cx="2590800" cy="4321175"/>
          </a:xfrm>
          <a:solidFill>
            <a:schemeClr val="accent1">
              <a:lumMod val="20000"/>
              <a:lumOff val="80000"/>
            </a:schemeClr>
          </a:solidFill>
        </p:spPr>
        <p:txBody>
          <a:bodyPr/>
          <a:lstStyle/>
          <a:p>
            <a:r>
              <a:rPr lang="es-CO" dirty="0" smtClean="0"/>
              <a:t>Grupo 1 (Migrado)</a:t>
            </a:r>
          </a:p>
          <a:p>
            <a:endParaRPr lang="es-CO" dirty="0"/>
          </a:p>
          <a:p>
            <a:pPr marL="0" indent="0">
              <a:buNone/>
            </a:pPr>
            <a:r>
              <a:rPr lang="es-CO" dirty="0" smtClean="0"/>
              <a:t>1 enero 2015 – 31 de diciembre 2018</a:t>
            </a:r>
            <a:endParaRPr lang="es-CO" dirty="0"/>
          </a:p>
        </p:txBody>
      </p:sp>
      <p:sp>
        <p:nvSpPr>
          <p:cNvPr id="7" name="3 Marcador de texto"/>
          <p:cNvSpPr>
            <a:spLocks noGrp="1"/>
          </p:cNvSpPr>
          <p:nvPr>
            <p:ph type="body" sz="quarter" idx="11"/>
          </p:nvPr>
        </p:nvSpPr>
        <p:spPr>
          <a:xfrm>
            <a:off x="3277344" y="1700113"/>
            <a:ext cx="2518619" cy="4321175"/>
          </a:xfrm>
          <a:solidFill>
            <a:schemeClr val="accent2">
              <a:lumMod val="40000"/>
              <a:lumOff val="60000"/>
            </a:schemeClr>
          </a:solidFill>
        </p:spPr>
        <p:txBody>
          <a:bodyPr/>
          <a:lstStyle/>
          <a:p>
            <a:r>
              <a:rPr lang="es-CO" dirty="0" smtClean="0"/>
              <a:t>Grupo 2 (Migrado)</a:t>
            </a:r>
          </a:p>
          <a:p>
            <a:endParaRPr lang="es-CO" dirty="0"/>
          </a:p>
          <a:p>
            <a:pPr marL="0" indent="0">
              <a:buNone/>
            </a:pPr>
            <a:r>
              <a:rPr lang="es-CO" dirty="0" smtClean="0"/>
              <a:t>1 enero 2016 – 31 de diciembre 2019</a:t>
            </a:r>
            <a:endParaRPr lang="es-CO" dirty="0"/>
          </a:p>
        </p:txBody>
      </p:sp>
      <p:sp>
        <p:nvSpPr>
          <p:cNvPr id="8" name="4 Marcador de texto"/>
          <p:cNvSpPr>
            <a:spLocks noGrp="1"/>
          </p:cNvSpPr>
          <p:nvPr>
            <p:ph type="body" sz="quarter" idx="12"/>
          </p:nvPr>
        </p:nvSpPr>
        <p:spPr>
          <a:xfrm>
            <a:off x="6012160" y="1700808"/>
            <a:ext cx="2663528" cy="4321175"/>
          </a:xfrm>
          <a:solidFill>
            <a:schemeClr val="accent6">
              <a:lumMod val="20000"/>
              <a:lumOff val="80000"/>
            </a:schemeClr>
          </a:solidFill>
        </p:spPr>
        <p:txBody>
          <a:bodyPr/>
          <a:lstStyle/>
          <a:p>
            <a:r>
              <a:rPr lang="es-CO" dirty="0" smtClean="0"/>
              <a:t>Grupo 3 (Original)</a:t>
            </a:r>
          </a:p>
          <a:p>
            <a:endParaRPr lang="es-CO" dirty="0"/>
          </a:p>
          <a:p>
            <a:pPr marL="0" indent="0">
              <a:buNone/>
            </a:pPr>
            <a:endParaRPr lang="es-CO" dirty="0" smtClean="0"/>
          </a:p>
          <a:p>
            <a:pPr marL="0" indent="0">
              <a:buNone/>
            </a:pPr>
            <a:r>
              <a:rPr lang="es-CO" dirty="0" smtClean="0"/>
              <a:t>1 enero 2015 -  31 de diciembre 2018</a:t>
            </a:r>
            <a:endParaRPr lang="es-CO" dirty="0"/>
          </a:p>
        </p:txBody>
      </p:sp>
    </p:spTree>
    <p:extLst>
      <p:ext uri="{BB962C8B-B14F-4D97-AF65-F5344CB8AC3E}">
        <p14:creationId xmlns:p14="http://schemas.microsoft.com/office/powerpoint/2010/main" val="3027771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332656"/>
            <a:ext cx="5626671" cy="490066"/>
          </a:xfrm>
        </p:spPr>
        <p:txBody>
          <a:bodyPr/>
          <a:lstStyle/>
          <a:p>
            <a:r>
              <a:rPr lang="es-CO" sz="2400" dirty="0" smtClean="0"/>
              <a:t>¿Metodología definida en Colombia?</a:t>
            </a:r>
            <a:br>
              <a:rPr lang="es-CO" sz="2400" dirty="0" smtClean="0"/>
            </a:br>
            <a:r>
              <a:rPr lang="es-CO" sz="2400" b="0" dirty="0" smtClean="0"/>
              <a:t>(Primera propuesta)</a:t>
            </a:r>
            <a:endParaRPr lang="es-CO" sz="2400" dirty="0"/>
          </a:p>
        </p:txBody>
      </p:sp>
      <p:sp>
        <p:nvSpPr>
          <p:cNvPr id="3" name="2 Marcador de contenido"/>
          <p:cNvSpPr>
            <a:spLocks noGrp="1"/>
          </p:cNvSpPr>
          <p:nvPr>
            <p:ph sz="half" idx="1"/>
          </p:nvPr>
        </p:nvSpPr>
        <p:spPr>
          <a:xfrm>
            <a:off x="5004047" y="1700212"/>
            <a:ext cx="3888433" cy="4321175"/>
          </a:xfrm>
          <a:solidFill>
            <a:schemeClr val="tx2">
              <a:lumMod val="20000"/>
              <a:lumOff val="80000"/>
            </a:schemeClr>
          </a:solidFill>
        </p:spPr>
        <p:txBody>
          <a:bodyPr>
            <a:normAutofit/>
          </a:bodyPr>
          <a:lstStyle/>
          <a:p>
            <a:pPr marL="0" indent="0" algn="just">
              <a:buNone/>
            </a:pPr>
            <a:r>
              <a:rPr lang="es-CO" sz="2400" dirty="0" smtClean="0"/>
              <a:t>Registro de diferencias</a:t>
            </a:r>
          </a:p>
          <a:p>
            <a:pPr marL="0" indent="0" algn="just">
              <a:buNone/>
            </a:pPr>
            <a:endParaRPr lang="es-CO" sz="2400" dirty="0"/>
          </a:p>
          <a:p>
            <a:pPr marL="0" indent="0" algn="just">
              <a:buNone/>
            </a:pPr>
            <a:r>
              <a:rPr lang="es-CO" sz="2400" dirty="0" smtClean="0"/>
              <a:t>Para situaciones menos complejas………</a:t>
            </a:r>
            <a:endParaRPr lang="es-CO" sz="2400" dirty="0"/>
          </a:p>
        </p:txBody>
      </p:sp>
      <p:sp>
        <p:nvSpPr>
          <p:cNvPr id="4" name="3 Marcador de contenido"/>
          <p:cNvSpPr>
            <a:spLocks noGrp="1"/>
          </p:cNvSpPr>
          <p:nvPr>
            <p:ph sz="half" idx="2"/>
          </p:nvPr>
        </p:nvSpPr>
        <p:spPr>
          <a:xfrm>
            <a:off x="539552" y="1700212"/>
            <a:ext cx="3898775" cy="4321175"/>
          </a:xfrm>
          <a:solidFill>
            <a:schemeClr val="accent3">
              <a:lumMod val="40000"/>
              <a:lumOff val="60000"/>
            </a:schemeClr>
          </a:solidFill>
        </p:spPr>
        <p:txBody>
          <a:bodyPr/>
          <a:lstStyle/>
          <a:p>
            <a:pPr marL="0" indent="0" algn="just">
              <a:buNone/>
            </a:pPr>
            <a:r>
              <a:rPr lang="es-CO" dirty="0" smtClean="0"/>
              <a:t>Libro Tributario</a:t>
            </a:r>
          </a:p>
          <a:p>
            <a:pPr marL="0" indent="0" algn="just">
              <a:buNone/>
            </a:pPr>
            <a:endParaRPr lang="es-CO" dirty="0"/>
          </a:p>
          <a:p>
            <a:pPr marL="0" indent="0" algn="just">
              <a:buNone/>
            </a:pPr>
            <a:r>
              <a:rPr lang="es-CO" dirty="0" smtClean="0"/>
              <a:t>Para situaciones complejas por diferencias entre la política contable bajo NIIF vs la política contable local que sirve de fundamento para determinar la base fiscal.</a:t>
            </a:r>
            <a:endParaRPr lang="es-CO" dirty="0"/>
          </a:p>
        </p:txBody>
      </p:sp>
    </p:spTree>
    <p:extLst>
      <p:ext uri="{BB962C8B-B14F-4D97-AF65-F5344CB8AC3E}">
        <p14:creationId xmlns:p14="http://schemas.microsoft.com/office/powerpoint/2010/main" val="45354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332656"/>
            <a:ext cx="5626671" cy="490066"/>
          </a:xfrm>
        </p:spPr>
        <p:txBody>
          <a:bodyPr/>
          <a:lstStyle/>
          <a:p>
            <a:r>
              <a:rPr lang="es-CO" sz="2400" dirty="0" smtClean="0"/>
              <a:t>¿Metodología definida en Colombia?</a:t>
            </a:r>
            <a:br>
              <a:rPr lang="es-CO" sz="2400" dirty="0" smtClean="0"/>
            </a:br>
            <a:r>
              <a:rPr lang="es-CO" sz="1600" b="0" dirty="0" smtClean="0"/>
              <a:t>(Decreto 2548/2012 – Orientación Técnica 016 Dic 2015)</a:t>
            </a:r>
            <a:endParaRPr lang="es-CO" sz="2400" dirty="0"/>
          </a:p>
        </p:txBody>
      </p:sp>
      <p:sp>
        <p:nvSpPr>
          <p:cNvPr id="3" name="2 Marcador de contenido"/>
          <p:cNvSpPr>
            <a:spLocks noGrp="1"/>
          </p:cNvSpPr>
          <p:nvPr>
            <p:ph sz="half" idx="1"/>
          </p:nvPr>
        </p:nvSpPr>
        <p:spPr>
          <a:xfrm>
            <a:off x="467543" y="1700212"/>
            <a:ext cx="3888433" cy="4321175"/>
          </a:xfrm>
          <a:solidFill>
            <a:schemeClr val="tx2">
              <a:lumMod val="20000"/>
              <a:lumOff val="80000"/>
            </a:schemeClr>
          </a:solidFill>
        </p:spPr>
        <p:txBody>
          <a:bodyPr>
            <a:normAutofit lnSpcReduction="10000"/>
          </a:bodyPr>
          <a:lstStyle/>
          <a:p>
            <a:pPr marL="0" indent="0" algn="just">
              <a:buNone/>
            </a:pPr>
            <a:r>
              <a:rPr lang="es-CO" sz="2400" dirty="0" smtClean="0"/>
              <a:t>Registro </a:t>
            </a:r>
            <a:r>
              <a:rPr lang="es-CO" sz="2400" u="sng" dirty="0" smtClean="0"/>
              <a:t>obligatorio</a:t>
            </a:r>
            <a:r>
              <a:rPr lang="es-CO" sz="2400" dirty="0" smtClean="0"/>
              <a:t> de diferencias</a:t>
            </a:r>
          </a:p>
          <a:p>
            <a:pPr marL="0" indent="0" algn="just">
              <a:buNone/>
            </a:pPr>
            <a:endParaRPr lang="es-CO" sz="2400" dirty="0"/>
          </a:p>
          <a:p>
            <a:pPr marL="0" indent="0" algn="just">
              <a:buNone/>
            </a:pPr>
            <a:r>
              <a:rPr lang="es-CO" sz="2400" dirty="0" smtClean="0"/>
              <a:t>Mas que diferencias aritméticas, son explicaciones normativas y conciliatorias entre la base NIIF y la base fiscal.</a:t>
            </a:r>
            <a:endParaRPr lang="es-CO" sz="2400" dirty="0"/>
          </a:p>
        </p:txBody>
      </p:sp>
      <p:sp>
        <p:nvSpPr>
          <p:cNvPr id="4" name="3 Marcador de contenido"/>
          <p:cNvSpPr>
            <a:spLocks noGrp="1"/>
          </p:cNvSpPr>
          <p:nvPr>
            <p:ph sz="half" idx="2"/>
          </p:nvPr>
        </p:nvSpPr>
        <p:spPr>
          <a:xfrm>
            <a:off x="5065713" y="1700212"/>
            <a:ext cx="3898775" cy="4321175"/>
          </a:xfrm>
          <a:solidFill>
            <a:schemeClr val="accent3">
              <a:lumMod val="40000"/>
              <a:lumOff val="60000"/>
            </a:schemeClr>
          </a:solidFill>
        </p:spPr>
        <p:txBody>
          <a:bodyPr>
            <a:normAutofit lnSpcReduction="10000"/>
          </a:bodyPr>
          <a:lstStyle/>
          <a:p>
            <a:pPr marL="0" indent="0" algn="just">
              <a:buNone/>
            </a:pPr>
            <a:r>
              <a:rPr lang="es-CO" dirty="0" smtClean="0"/>
              <a:t>Libro Tributario</a:t>
            </a:r>
          </a:p>
          <a:p>
            <a:pPr marL="0" indent="0" algn="just">
              <a:buNone/>
            </a:pPr>
            <a:endParaRPr lang="es-CO" dirty="0"/>
          </a:p>
          <a:p>
            <a:pPr marL="0" indent="0" algn="just">
              <a:buNone/>
            </a:pPr>
            <a:endParaRPr lang="es-CO" dirty="0" smtClean="0"/>
          </a:p>
          <a:p>
            <a:pPr marL="0" indent="0" algn="just">
              <a:buNone/>
            </a:pPr>
            <a:r>
              <a:rPr lang="es-CO" dirty="0" smtClean="0"/>
              <a:t>Sistema de información basado en el 2649/93, en el cual se sugiere incluir todas las transacciones, para desde allí determinar la base fiscal, como tradicionalmente se ha realizado hasta hoy en Colombia.</a:t>
            </a:r>
            <a:endParaRPr lang="es-CO" dirty="0"/>
          </a:p>
        </p:txBody>
      </p:sp>
    </p:spTree>
    <p:extLst>
      <p:ext uri="{BB962C8B-B14F-4D97-AF65-F5344CB8AC3E}">
        <p14:creationId xmlns:p14="http://schemas.microsoft.com/office/powerpoint/2010/main" val="4018991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400" dirty="0" smtClean="0"/>
              <a:t>Registro obligatorio de diferencias</a:t>
            </a:r>
            <a:endParaRPr lang="es-CO" sz="2400" dirty="0"/>
          </a:p>
        </p:txBody>
      </p:sp>
      <p:sp>
        <p:nvSpPr>
          <p:cNvPr id="3" name="2 Marcador de contenido"/>
          <p:cNvSpPr>
            <a:spLocks noGrp="1"/>
          </p:cNvSpPr>
          <p:nvPr>
            <p:ph idx="1"/>
          </p:nvPr>
        </p:nvSpPr>
        <p:spPr/>
        <p:txBody>
          <a:bodyPr>
            <a:normAutofit fontScale="92500" lnSpcReduction="20000"/>
          </a:bodyPr>
          <a:lstStyle/>
          <a:p>
            <a:pPr marL="0" indent="0">
              <a:buNone/>
            </a:pPr>
            <a:r>
              <a:rPr lang="es-CO" dirty="0" smtClean="0"/>
              <a:t>Posibles origen de diferencias:</a:t>
            </a:r>
          </a:p>
          <a:p>
            <a:r>
              <a:rPr lang="es-CO" dirty="0" smtClean="0"/>
              <a:t>Restricciones normativas</a:t>
            </a:r>
          </a:p>
          <a:p>
            <a:r>
              <a:rPr lang="es-CO" dirty="0" smtClean="0"/>
              <a:t>Beneficios legales</a:t>
            </a:r>
          </a:p>
          <a:p>
            <a:r>
              <a:rPr lang="es-CO" dirty="0" smtClean="0"/>
              <a:t>Dinámica contable diferentes</a:t>
            </a:r>
          </a:p>
          <a:p>
            <a:r>
              <a:rPr lang="es-CO" dirty="0" smtClean="0"/>
              <a:t>Procesos de medición bajo técnicas distintas</a:t>
            </a:r>
          </a:p>
          <a:p>
            <a:r>
              <a:rPr lang="es-CO" dirty="0" smtClean="0"/>
              <a:t>Reconocimientos diferentes</a:t>
            </a:r>
          </a:p>
          <a:p>
            <a:r>
              <a:rPr lang="es-CO" dirty="0" smtClean="0"/>
              <a:t>Presentación diferente</a:t>
            </a:r>
          </a:p>
          <a:p>
            <a:r>
              <a:rPr lang="es-CO" dirty="0" smtClean="0"/>
              <a:t>Activos, pasivos, no reconocidos fiscalmente o viceversa,….</a:t>
            </a:r>
          </a:p>
          <a:p>
            <a:r>
              <a:rPr lang="es-CO" dirty="0" smtClean="0"/>
              <a:t>Entre otros cientos,… (mas de 400 diferencias base fiscal con la normativa local)</a:t>
            </a:r>
          </a:p>
          <a:p>
            <a:endParaRPr lang="es-CO" dirty="0" smtClean="0"/>
          </a:p>
        </p:txBody>
      </p:sp>
    </p:spTree>
    <p:extLst>
      <p:ext uri="{BB962C8B-B14F-4D97-AF65-F5344CB8AC3E}">
        <p14:creationId xmlns:p14="http://schemas.microsoft.com/office/powerpoint/2010/main" val="2632766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Algunos casos,…..</a:t>
            </a:r>
            <a:endParaRPr lang="es-CO" dirty="0"/>
          </a:p>
        </p:txBody>
      </p:sp>
      <p:sp>
        <p:nvSpPr>
          <p:cNvPr id="3" name="2 Marcador de contenido"/>
          <p:cNvSpPr>
            <a:spLocks noGrp="1"/>
          </p:cNvSpPr>
          <p:nvPr>
            <p:ph idx="1"/>
          </p:nvPr>
        </p:nvSpPr>
        <p:spPr/>
        <p:txBody>
          <a:bodyPr/>
          <a:lstStyle/>
          <a:p>
            <a:pPr algn="just"/>
            <a:r>
              <a:rPr lang="es-CO" dirty="0" smtClean="0"/>
              <a:t>Vida útil inmuebles = Depreciaciones diferentes</a:t>
            </a:r>
          </a:p>
          <a:p>
            <a:pPr algn="just"/>
            <a:r>
              <a:rPr lang="es-CO" dirty="0" smtClean="0"/>
              <a:t>Medición contable bajo </a:t>
            </a:r>
            <a:r>
              <a:rPr lang="es-CO" dirty="0" err="1" smtClean="0"/>
              <a:t>niif</a:t>
            </a:r>
            <a:r>
              <a:rPr lang="es-CO" dirty="0"/>
              <a:t> </a:t>
            </a:r>
            <a:r>
              <a:rPr lang="es-CO" dirty="0" smtClean="0"/>
              <a:t>de inmuebles,</a:t>
            </a:r>
          </a:p>
          <a:p>
            <a:pPr algn="just"/>
            <a:r>
              <a:rPr lang="es-CO" dirty="0" smtClean="0"/>
              <a:t>Medición fiscal de inmuebles,</a:t>
            </a:r>
          </a:p>
          <a:p>
            <a:pPr algn="just"/>
            <a:r>
              <a:rPr lang="es-CO" dirty="0" smtClean="0"/>
              <a:t>GMF Fiscalmente se acepta el 50%</a:t>
            </a:r>
          </a:p>
          <a:p>
            <a:pPr algn="just"/>
            <a:r>
              <a:rPr lang="es-CO" dirty="0" smtClean="0"/>
              <a:t>Ingresos por indemnizaciones de seguros, 100% ingreso no constitutivo de renta ni ganancia ocasional,</a:t>
            </a:r>
          </a:p>
          <a:p>
            <a:pPr algn="just"/>
            <a:endParaRPr lang="es-CO" dirty="0"/>
          </a:p>
        </p:txBody>
      </p:sp>
    </p:spTree>
    <p:extLst>
      <p:ext uri="{BB962C8B-B14F-4D97-AF65-F5344CB8AC3E}">
        <p14:creationId xmlns:p14="http://schemas.microsoft.com/office/powerpoint/2010/main" val="60209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60648"/>
            <a:ext cx="5626671" cy="490066"/>
          </a:xfrm>
        </p:spPr>
        <p:txBody>
          <a:bodyPr/>
          <a:lstStyle/>
          <a:p>
            <a:r>
              <a:rPr lang="en-GB" dirty="0" err="1" smtClean="0"/>
              <a:t>Contenido</a:t>
            </a:r>
            <a:endParaRPr lang="en-GB" dirty="0"/>
          </a:p>
        </p:txBody>
      </p:sp>
      <p:sp>
        <p:nvSpPr>
          <p:cNvPr id="3" name="Content Placeholder 2"/>
          <p:cNvSpPr>
            <a:spLocks noGrp="1"/>
          </p:cNvSpPr>
          <p:nvPr>
            <p:ph idx="1"/>
          </p:nvPr>
        </p:nvSpPr>
        <p:spPr>
          <a:xfrm>
            <a:off x="446856" y="1124744"/>
            <a:ext cx="8229600" cy="4321175"/>
          </a:xfrm>
        </p:spPr>
        <p:txBody>
          <a:bodyPr>
            <a:noAutofit/>
          </a:bodyPr>
          <a:lstStyle/>
          <a:p>
            <a:r>
              <a:rPr lang="en-GB" sz="1800" dirty="0" smtClean="0"/>
              <a:t>La base fiscal en Colombia </a:t>
            </a:r>
            <a:r>
              <a:rPr lang="en-GB" sz="1000" dirty="0" smtClean="0"/>
              <a:t>(3)</a:t>
            </a:r>
            <a:endParaRPr lang="en-GB" sz="1800" dirty="0" smtClean="0"/>
          </a:p>
          <a:p>
            <a:pPr lvl="1"/>
            <a:r>
              <a:rPr lang="en-GB" sz="1600" dirty="0" err="1" smtClean="0"/>
              <a:t>Antecedentes</a:t>
            </a:r>
            <a:endParaRPr lang="en-GB" sz="1600" dirty="0" smtClean="0"/>
          </a:p>
          <a:p>
            <a:pPr lvl="1"/>
            <a:r>
              <a:rPr lang="en-GB" sz="1600" dirty="0" err="1" smtClean="0"/>
              <a:t>Definición</a:t>
            </a:r>
            <a:endParaRPr lang="en-GB" sz="1600" dirty="0"/>
          </a:p>
          <a:p>
            <a:pPr lvl="1"/>
            <a:r>
              <a:rPr lang="en-GB" sz="1600" dirty="0" err="1" smtClean="0"/>
              <a:t>Modelos</a:t>
            </a:r>
            <a:r>
              <a:rPr lang="en-GB" sz="1600" dirty="0" smtClean="0"/>
              <a:t> (</a:t>
            </a:r>
            <a:r>
              <a:rPr lang="en-GB" sz="1600" dirty="0" err="1"/>
              <a:t>Autonomía</a:t>
            </a:r>
            <a:r>
              <a:rPr lang="en-GB" sz="1600" dirty="0"/>
              <a:t>, </a:t>
            </a:r>
            <a:r>
              <a:rPr lang="en-GB" sz="1600" dirty="0" err="1"/>
              <a:t>dependencia</a:t>
            </a:r>
            <a:r>
              <a:rPr lang="en-GB" sz="1600" dirty="0"/>
              <a:t> total, </a:t>
            </a:r>
            <a:r>
              <a:rPr lang="en-GB" sz="1600" dirty="0" err="1"/>
              <a:t>dependencia</a:t>
            </a:r>
            <a:r>
              <a:rPr lang="en-GB" sz="1600" dirty="0"/>
              <a:t> </a:t>
            </a:r>
            <a:r>
              <a:rPr lang="en-GB" sz="1600" dirty="0" err="1" smtClean="0"/>
              <a:t>parcial</a:t>
            </a:r>
            <a:r>
              <a:rPr lang="en-GB" sz="1600" dirty="0" smtClean="0"/>
              <a:t>; </a:t>
            </a:r>
            <a:r>
              <a:rPr lang="en-GB" sz="1600" dirty="0" err="1" smtClean="0"/>
              <a:t>Desconectado</a:t>
            </a:r>
            <a:r>
              <a:rPr lang="en-GB" sz="1600" dirty="0" smtClean="0"/>
              <a:t> </a:t>
            </a:r>
            <a:r>
              <a:rPr lang="en-GB" sz="1600" dirty="0" err="1"/>
              <a:t>vs</a:t>
            </a:r>
            <a:r>
              <a:rPr lang="en-GB" sz="1600" dirty="0"/>
              <a:t> </a:t>
            </a:r>
            <a:r>
              <a:rPr lang="en-GB" sz="1600" dirty="0" err="1" smtClean="0"/>
              <a:t>integrado</a:t>
            </a:r>
            <a:r>
              <a:rPr lang="en-GB" sz="1600" dirty="0" smtClean="0"/>
              <a:t>)</a:t>
            </a:r>
            <a:endParaRPr lang="en-GB" sz="1600" dirty="0"/>
          </a:p>
          <a:p>
            <a:pPr lvl="1"/>
            <a:r>
              <a:rPr lang="en-GB" sz="1600" dirty="0" err="1"/>
              <a:t>Modelos</a:t>
            </a:r>
            <a:r>
              <a:rPr lang="en-GB" sz="1600" dirty="0"/>
              <a:t> </a:t>
            </a:r>
            <a:r>
              <a:rPr lang="en-GB" sz="1600" dirty="0" err="1"/>
              <a:t>aplicados</a:t>
            </a:r>
            <a:r>
              <a:rPr lang="en-GB" sz="1600" dirty="0"/>
              <a:t> en Colombia (</a:t>
            </a:r>
            <a:r>
              <a:rPr lang="en-GB" sz="1600" dirty="0" err="1"/>
              <a:t>Registro</a:t>
            </a:r>
            <a:r>
              <a:rPr lang="en-GB" sz="1600" dirty="0"/>
              <a:t> </a:t>
            </a:r>
            <a:r>
              <a:rPr lang="en-GB" sz="1600" dirty="0" err="1"/>
              <a:t>obligatorio</a:t>
            </a:r>
            <a:r>
              <a:rPr lang="en-GB" sz="1600" dirty="0"/>
              <a:t> </a:t>
            </a:r>
            <a:r>
              <a:rPr lang="en-GB" sz="1600" dirty="0" err="1"/>
              <a:t>vs</a:t>
            </a:r>
            <a:r>
              <a:rPr lang="en-GB" sz="1600" dirty="0"/>
              <a:t> </a:t>
            </a:r>
            <a:r>
              <a:rPr lang="en-GB" sz="1600" dirty="0" err="1"/>
              <a:t>Libro</a:t>
            </a:r>
            <a:r>
              <a:rPr lang="en-GB" sz="1600" dirty="0"/>
              <a:t> </a:t>
            </a:r>
            <a:r>
              <a:rPr lang="en-GB" sz="1600" dirty="0" err="1"/>
              <a:t>Tributario</a:t>
            </a:r>
            <a:r>
              <a:rPr lang="en-GB" sz="1600" dirty="0" smtClean="0"/>
              <a:t>)</a:t>
            </a:r>
          </a:p>
          <a:p>
            <a:pPr lvl="1"/>
            <a:r>
              <a:rPr lang="en-GB" sz="1600" dirty="0" err="1" smtClean="0"/>
              <a:t>Cuentas</a:t>
            </a:r>
            <a:r>
              <a:rPr lang="en-GB" sz="1600" dirty="0" smtClean="0"/>
              <a:t> de </a:t>
            </a:r>
            <a:r>
              <a:rPr lang="en-GB" sz="1600" dirty="0" err="1" smtClean="0"/>
              <a:t>orden</a:t>
            </a:r>
            <a:r>
              <a:rPr lang="en-GB" sz="1600" dirty="0" smtClean="0"/>
              <a:t> fiscal</a:t>
            </a:r>
          </a:p>
          <a:p>
            <a:pPr lvl="1"/>
            <a:endParaRPr lang="en-GB" sz="1600" dirty="0" smtClean="0"/>
          </a:p>
          <a:p>
            <a:r>
              <a:rPr lang="en-GB" sz="1800" dirty="0" smtClean="0"/>
              <a:t>El </a:t>
            </a:r>
            <a:r>
              <a:rPr lang="en-GB" sz="1800" dirty="0" err="1" smtClean="0"/>
              <a:t>impuesto</a:t>
            </a:r>
            <a:r>
              <a:rPr lang="en-GB" sz="1800" dirty="0" smtClean="0"/>
              <a:t> </a:t>
            </a:r>
            <a:r>
              <a:rPr lang="en-GB" sz="1800" dirty="0" err="1" smtClean="0"/>
              <a:t>diferido</a:t>
            </a:r>
            <a:r>
              <a:rPr lang="en-GB" sz="1800" dirty="0" smtClean="0"/>
              <a:t> (</a:t>
            </a:r>
            <a:r>
              <a:rPr lang="en-GB" sz="1800" dirty="0" err="1" smtClean="0"/>
              <a:t>Diferencias</a:t>
            </a:r>
            <a:r>
              <a:rPr lang="en-GB" sz="1800" dirty="0" smtClean="0"/>
              <a:t> </a:t>
            </a:r>
            <a:r>
              <a:rPr lang="en-GB" sz="1800" dirty="0" err="1" smtClean="0"/>
              <a:t>temporarias</a:t>
            </a:r>
            <a:r>
              <a:rPr lang="en-GB" sz="1800" dirty="0" smtClean="0"/>
              <a:t>) </a:t>
            </a:r>
            <a:r>
              <a:rPr lang="en-GB" sz="1000" dirty="0" smtClean="0"/>
              <a:t>(47)</a:t>
            </a:r>
            <a:endParaRPr lang="en-GB" sz="1800" dirty="0"/>
          </a:p>
          <a:p>
            <a:endParaRPr lang="en-GB" sz="1800" dirty="0" smtClean="0"/>
          </a:p>
          <a:p>
            <a:r>
              <a:rPr lang="en-GB" sz="1800" dirty="0" smtClean="0"/>
              <a:t>El </a:t>
            </a:r>
            <a:r>
              <a:rPr lang="en-GB" sz="1800" dirty="0" err="1" smtClean="0"/>
              <a:t>aseguramiento</a:t>
            </a:r>
            <a:r>
              <a:rPr lang="en-GB" sz="1800" dirty="0" smtClean="0"/>
              <a:t> en Colombia </a:t>
            </a:r>
            <a:r>
              <a:rPr lang="en-GB" sz="1000" dirty="0" smtClean="0"/>
              <a:t>(61)</a:t>
            </a:r>
            <a:endParaRPr lang="en-GB" sz="1800" dirty="0" smtClean="0"/>
          </a:p>
          <a:p>
            <a:pPr lvl="1"/>
            <a:r>
              <a:rPr lang="en-GB" sz="1600" dirty="0" err="1" smtClean="0"/>
              <a:t>Obligatoriedad</a:t>
            </a:r>
            <a:endParaRPr lang="en-GB" sz="1600" dirty="0" smtClean="0"/>
          </a:p>
          <a:p>
            <a:pPr lvl="1"/>
            <a:r>
              <a:rPr lang="en-GB" sz="1600" dirty="0" err="1" smtClean="0"/>
              <a:t>Problemática</a:t>
            </a:r>
            <a:r>
              <a:rPr lang="en-GB" sz="1600" dirty="0" smtClean="0"/>
              <a:t> fiscal</a:t>
            </a:r>
          </a:p>
          <a:p>
            <a:pPr lvl="1"/>
            <a:r>
              <a:rPr lang="en-GB" sz="1600" dirty="0" err="1" smtClean="0"/>
              <a:t>Posibles</a:t>
            </a:r>
            <a:r>
              <a:rPr lang="en-GB" sz="1600" dirty="0" smtClean="0"/>
              <a:t> </a:t>
            </a:r>
            <a:r>
              <a:rPr lang="en-GB" sz="1600" dirty="0" err="1" smtClean="0"/>
              <a:t>ventajas</a:t>
            </a:r>
            <a:r>
              <a:rPr lang="en-GB" sz="1600" dirty="0" smtClean="0"/>
              <a:t> </a:t>
            </a:r>
            <a:r>
              <a:rPr lang="en-GB" sz="1600" dirty="0" err="1" smtClean="0"/>
              <a:t>para</a:t>
            </a:r>
            <a:r>
              <a:rPr lang="en-GB" sz="1600" dirty="0" smtClean="0"/>
              <a:t> control de </a:t>
            </a:r>
            <a:r>
              <a:rPr lang="en-GB" sz="1600" dirty="0" err="1" smtClean="0"/>
              <a:t>fraude</a:t>
            </a:r>
            <a:r>
              <a:rPr lang="en-GB" sz="1600" dirty="0" smtClean="0"/>
              <a:t> fiscal</a:t>
            </a:r>
          </a:p>
          <a:p>
            <a:pPr lvl="1"/>
            <a:r>
              <a:rPr lang="en-GB" sz="1600" dirty="0" smtClean="0"/>
              <a:t>Lo </a:t>
            </a:r>
            <a:r>
              <a:rPr lang="en-GB" sz="1600" dirty="0" err="1" smtClean="0"/>
              <a:t>que</a:t>
            </a:r>
            <a:r>
              <a:rPr lang="en-GB" sz="1600" dirty="0" smtClean="0"/>
              <a:t> </a:t>
            </a:r>
            <a:r>
              <a:rPr lang="en-GB" sz="1600" dirty="0" err="1" smtClean="0"/>
              <a:t>sigue</a:t>
            </a:r>
            <a:r>
              <a:rPr lang="en-GB" sz="1600" dirty="0" smtClean="0"/>
              <a:t> y </a:t>
            </a:r>
            <a:r>
              <a:rPr lang="en-GB" sz="1600" dirty="0" err="1" smtClean="0"/>
              <a:t>las</a:t>
            </a:r>
            <a:r>
              <a:rPr lang="en-GB" sz="1600" dirty="0" smtClean="0"/>
              <a:t> </a:t>
            </a:r>
            <a:r>
              <a:rPr lang="en-GB" sz="1600" dirty="0" err="1" smtClean="0"/>
              <a:t>recomendaciones</a:t>
            </a:r>
            <a:r>
              <a:rPr lang="en-GB" sz="1600" dirty="0" smtClean="0"/>
              <a:t> de la </a:t>
            </a:r>
            <a:r>
              <a:rPr lang="en-GB" sz="1600" dirty="0" err="1" smtClean="0"/>
              <a:t>comisión</a:t>
            </a:r>
            <a:r>
              <a:rPr lang="en-GB" sz="1600" dirty="0" smtClean="0"/>
              <a:t> de </a:t>
            </a:r>
            <a:r>
              <a:rPr lang="en-GB" sz="1600" dirty="0" err="1" smtClean="0"/>
              <a:t>expertos</a:t>
            </a:r>
            <a:r>
              <a:rPr lang="en-GB" sz="1600" dirty="0" smtClean="0"/>
              <a:t> </a:t>
            </a:r>
            <a:r>
              <a:rPr lang="en-GB" sz="1600" dirty="0" err="1" smtClean="0"/>
              <a:t>para</a:t>
            </a:r>
            <a:r>
              <a:rPr lang="en-GB" sz="1600" dirty="0" smtClean="0"/>
              <a:t> la </a:t>
            </a:r>
            <a:r>
              <a:rPr lang="en-GB" sz="1600" dirty="0" err="1" smtClean="0"/>
              <a:t>equidad</a:t>
            </a:r>
            <a:r>
              <a:rPr lang="en-GB" sz="1600" dirty="0"/>
              <a:t> </a:t>
            </a:r>
            <a:r>
              <a:rPr lang="en-GB" sz="1600" dirty="0" smtClean="0"/>
              <a:t>y la </a:t>
            </a:r>
            <a:r>
              <a:rPr lang="en-GB" sz="1600" dirty="0" err="1" smtClean="0"/>
              <a:t>competitividad</a:t>
            </a:r>
            <a:r>
              <a:rPr lang="en-GB" sz="1600" dirty="0" smtClean="0"/>
              <a:t> </a:t>
            </a:r>
            <a:r>
              <a:rPr lang="en-GB" sz="1600" dirty="0" err="1" smtClean="0"/>
              <a:t>tributaria</a:t>
            </a:r>
            <a:endParaRPr lang="en-GB" sz="1600" dirty="0"/>
          </a:p>
          <a:p>
            <a:pPr lvl="1"/>
            <a:endParaRPr lang="en-GB" sz="1600" dirty="0"/>
          </a:p>
          <a:p>
            <a:pPr lvl="1"/>
            <a:endParaRPr lang="en-GB" sz="1600" dirty="0" smtClean="0"/>
          </a:p>
          <a:p>
            <a:pPr marL="457200" lvl="1" indent="0">
              <a:buNone/>
            </a:pPr>
            <a:r>
              <a:rPr lang="en-GB" sz="800" dirty="0" smtClean="0"/>
              <a:t>(88)</a:t>
            </a:r>
            <a:endParaRPr lang="en-GB" sz="1600" dirty="0" smtClean="0"/>
          </a:p>
          <a:p>
            <a:pPr marL="457200" lvl="1" indent="0">
              <a:buNone/>
            </a:pPr>
            <a:endParaRPr lang="en-GB" sz="1600" dirty="0"/>
          </a:p>
        </p:txBody>
      </p:sp>
    </p:spTree>
    <p:extLst>
      <p:ext uri="{BB962C8B-B14F-4D97-AF65-F5344CB8AC3E}">
        <p14:creationId xmlns:p14="http://schemas.microsoft.com/office/powerpoint/2010/main" val="4105646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1600" dirty="0" smtClean="0"/>
              <a:t>Características del registro obligatorio de diferencias</a:t>
            </a:r>
            <a:endParaRPr lang="es-CO" sz="1600" dirty="0"/>
          </a:p>
        </p:txBody>
      </p:sp>
      <p:sp>
        <p:nvSpPr>
          <p:cNvPr id="3" name="2 Marcador de contenido"/>
          <p:cNvSpPr>
            <a:spLocks noGrp="1"/>
          </p:cNvSpPr>
          <p:nvPr>
            <p:ph idx="1"/>
          </p:nvPr>
        </p:nvSpPr>
        <p:spPr/>
        <p:txBody>
          <a:bodyPr>
            <a:normAutofit fontScale="77500" lnSpcReduction="20000"/>
          </a:bodyPr>
          <a:lstStyle/>
          <a:p>
            <a:pPr algn="just"/>
            <a:r>
              <a:rPr lang="es-CO" dirty="0" smtClean="0"/>
              <a:t>Es un conjunto organizado de anotaciones</a:t>
            </a:r>
          </a:p>
          <a:p>
            <a:pPr algn="just"/>
            <a:r>
              <a:rPr lang="es-CO" dirty="0" smtClean="0"/>
              <a:t>No es un sistema contable, sino un detalle organizado de diferencias.</a:t>
            </a:r>
          </a:p>
          <a:p>
            <a:pPr algn="just"/>
            <a:r>
              <a:rPr lang="es-CO" dirty="0" smtClean="0"/>
              <a:t>No exige una ritualidad o una formalidad especial,</a:t>
            </a:r>
          </a:p>
          <a:p>
            <a:pPr algn="just"/>
            <a:r>
              <a:rPr lang="es-CO" dirty="0" smtClean="0"/>
              <a:t>No excluye la posibilidad de control en cuentas de orden</a:t>
            </a:r>
          </a:p>
          <a:p>
            <a:pPr algn="just"/>
            <a:r>
              <a:rPr lang="es-CO" dirty="0" smtClean="0"/>
              <a:t>Formaliza un control organizado y sustentado de las diferencias entre la base contable NIIF y la base fiscal (Disposiciones fiscales + todas las remisiones)</a:t>
            </a:r>
          </a:p>
          <a:p>
            <a:pPr algn="just"/>
            <a:r>
              <a:rPr lang="es-CO" dirty="0" smtClean="0"/>
              <a:t>No es un listado sin fundamento ni </a:t>
            </a:r>
            <a:r>
              <a:rPr lang="es-CO" dirty="0" err="1" smtClean="0"/>
              <a:t>explicación,..Se</a:t>
            </a:r>
            <a:r>
              <a:rPr lang="es-CO" dirty="0" smtClean="0"/>
              <a:t> trata de sustentar la razón de las diferencias</a:t>
            </a:r>
          </a:p>
          <a:p>
            <a:pPr algn="just"/>
            <a:r>
              <a:rPr lang="es-CO" dirty="0" smtClean="0"/>
              <a:t>No requiere el registro acumulado de saldo de diferencias,</a:t>
            </a:r>
          </a:p>
          <a:p>
            <a:pPr algn="just"/>
            <a:r>
              <a:rPr lang="es-CO" dirty="0" smtClean="0"/>
              <a:t>No requiere movimiento débitos y créditos, a menos que lleve el registro o control en cuentas de orden y cuentas de orden contra.</a:t>
            </a:r>
            <a:endParaRPr lang="es-CO" dirty="0"/>
          </a:p>
        </p:txBody>
      </p:sp>
    </p:spTree>
    <p:extLst>
      <p:ext uri="{BB962C8B-B14F-4D97-AF65-F5344CB8AC3E}">
        <p14:creationId xmlns:p14="http://schemas.microsoft.com/office/powerpoint/2010/main" val="589895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Cuentas de orden fiscal </a:t>
            </a:r>
            <a:br>
              <a:rPr lang="es-CO" dirty="0" smtClean="0"/>
            </a:br>
            <a:r>
              <a:rPr lang="es-CO" sz="1800" dirty="0" smtClean="0"/>
              <a:t>Orientación CTCP 001 de 2015</a:t>
            </a:r>
            <a:endParaRPr lang="es-CO" dirty="0"/>
          </a:p>
        </p:txBody>
      </p:sp>
      <p:sp>
        <p:nvSpPr>
          <p:cNvPr id="3" name="2 Marcador de contenido"/>
          <p:cNvSpPr>
            <a:spLocks noGrp="1"/>
          </p:cNvSpPr>
          <p:nvPr>
            <p:ph idx="1"/>
          </p:nvPr>
        </p:nvSpPr>
        <p:spPr/>
        <p:txBody>
          <a:bodyPr/>
          <a:lstStyle/>
          <a:p>
            <a:pPr marL="0" indent="0" algn="just">
              <a:buNone/>
            </a:pPr>
            <a:r>
              <a:rPr lang="es-CO" dirty="0" smtClean="0"/>
              <a:t>«La determinación de las clases y terminología específica para el uso de registros auxiliares en cuentas de orden, es un asunto que deberá ser definido al establecer las políticas contables en cada organización»</a:t>
            </a:r>
          </a:p>
          <a:p>
            <a:pPr marL="0" indent="0" algn="just">
              <a:buNone/>
            </a:pPr>
            <a:endParaRPr lang="es-CO" dirty="0"/>
          </a:p>
          <a:p>
            <a:pPr marL="0" indent="0" algn="just">
              <a:buNone/>
            </a:pPr>
            <a:r>
              <a:rPr lang="es-CO" dirty="0" smtClean="0"/>
              <a:t>Luego el sistema obligatorio de registro, puede ser complementado con registros en cuentas de orden, pero no lo sustituye.   </a:t>
            </a:r>
            <a:endParaRPr lang="es-CO" dirty="0"/>
          </a:p>
        </p:txBody>
      </p:sp>
    </p:spTree>
    <p:extLst>
      <p:ext uri="{BB962C8B-B14F-4D97-AF65-F5344CB8AC3E}">
        <p14:creationId xmlns:p14="http://schemas.microsoft.com/office/powerpoint/2010/main" val="184834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Ejemplos de formatos,….</a:t>
            </a:r>
            <a:endParaRPr lang="es-CO" dirty="0"/>
          </a:p>
        </p:txBody>
      </p:sp>
      <p:sp>
        <p:nvSpPr>
          <p:cNvPr id="3" name="2 Marcador de texto"/>
          <p:cNvSpPr>
            <a:spLocks noGrp="1"/>
          </p:cNvSpPr>
          <p:nvPr>
            <p:ph type="body" sz="quarter" idx="10"/>
          </p:nvPr>
        </p:nvSpPr>
        <p:spPr>
          <a:xfrm>
            <a:off x="611560" y="1700213"/>
            <a:ext cx="2590800" cy="4321175"/>
          </a:xfrm>
          <a:solidFill>
            <a:schemeClr val="accent3">
              <a:lumMod val="40000"/>
              <a:lumOff val="60000"/>
            </a:schemeClr>
          </a:solidFill>
        </p:spPr>
        <p:txBody>
          <a:bodyPr>
            <a:normAutofit/>
          </a:bodyPr>
          <a:lstStyle/>
          <a:p>
            <a:pPr marL="0" indent="0">
              <a:buNone/>
            </a:pPr>
            <a:r>
              <a:rPr lang="es-CO" dirty="0" smtClean="0"/>
              <a:t>Formato 1. </a:t>
            </a:r>
          </a:p>
          <a:p>
            <a:pPr marL="0" indent="0">
              <a:buNone/>
            </a:pPr>
            <a:endParaRPr lang="es-CO" dirty="0" smtClean="0"/>
          </a:p>
          <a:p>
            <a:pPr marL="0" indent="0">
              <a:buNone/>
            </a:pPr>
            <a:r>
              <a:rPr lang="es-CO" dirty="0" smtClean="0"/>
              <a:t>Columnas….</a:t>
            </a:r>
          </a:p>
          <a:p>
            <a:pPr marL="0" indent="0">
              <a:buNone/>
            </a:pPr>
            <a:endParaRPr lang="es-CO" dirty="0"/>
          </a:p>
          <a:p>
            <a:pPr marL="0" indent="0">
              <a:buNone/>
            </a:pPr>
            <a:r>
              <a:rPr lang="es-CO" dirty="0" smtClean="0"/>
              <a:t>Nombre cuenta,</a:t>
            </a:r>
          </a:p>
          <a:p>
            <a:pPr marL="0" indent="0">
              <a:buNone/>
            </a:pPr>
            <a:r>
              <a:rPr lang="es-CO" dirty="0" smtClean="0"/>
              <a:t>Valor NIIF,</a:t>
            </a:r>
          </a:p>
          <a:p>
            <a:pPr marL="0" indent="0">
              <a:buNone/>
            </a:pPr>
            <a:r>
              <a:rPr lang="es-CO" dirty="0" smtClean="0"/>
              <a:t>Valor fiscal,</a:t>
            </a:r>
          </a:p>
          <a:p>
            <a:pPr marL="0" indent="0">
              <a:buNone/>
            </a:pPr>
            <a:endParaRPr lang="es-CO" dirty="0"/>
          </a:p>
          <a:p>
            <a:pPr marL="0" indent="0">
              <a:buNone/>
            </a:pPr>
            <a:r>
              <a:rPr lang="es-CO" dirty="0" smtClean="0"/>
              <a:t>Explicación o sustentación de diferencia en cada partida.</a:t>
            </a:r>
            <a:endParaRPr lang="es-CO" dirty="0"/>
          </a:p>
        </p:txBody>
      </p:sp>
      <p:sp>
        <p:nvSpPr>
          <p:cNvPr id="5" name="4 Marcador de texto"/>
          <p:cNvSpPr>
            <a:spLocks noGrp="1"/>
          </p:cNvSpPr>
          <p:nvPr>
            <p:ph type="body" sz="quarter" idx="12"/>
          </p:nvPr>
        </p:nvSpPr>
        <p:spPr>
          <a:xfrm>
            <a:off x="3420640" y="1700808"/>
            <a:ext cx="2663528" cy="4321175"/>
          </a:xfrm>
          <a:solidFill>
            <a:schemeClr val="accent5">
              <a:lumMod val="40000"/>
              <a:lumOff val="60000"/>
            </a:schemeClr>
          </a:solidFill>
        </p:spPr>
        <p:txBody>
          <a:bodyPr>
            <a:normAutofit fontScale="92500" lnSpcReduction="20000"/>
          </a:bodyPr>
          <a:lstStyle/>
          <a:p>
            <a:pPr marL="0" indent="0">
              <a:buNone/>
            </a:pPr>
            <a:r>
              <a:rPr lang="es-CO" dirty="0" smtClean="0"/>
              <a:t>Formato 1 Registro de diferencias entre patrimonio contable y fiscal: </a:t>
            </a:r>
          </a:p>
          <a:p>
            <a:pPr marL="0" indent="0">
              <a:buNone/>
            </a:pPr>
            <a:endParaRPr lang="es-CO" dirty="0"/>
          </a:p>
          <a:p>
            <a:pPr marL="0" indent="0">
              <a:buNone/>
            </a:pPr>
            <a:r>
              <a:rPr lang="es-CO" dirty="0" smtClean="0"/>
              <a:t>Saldo Patrimonio según NIIF</a:t>
            </a:r>
            <a:r>
              <a:rPr lang="es-CO" dirty="0"/>
              <a:t>:</a:t>
            </a:r>
            <a:r>
              <a:rPr lang="es-CO" dirty="0" smtClean="0"/>
              <a:t> </a:t>
            </a:r>
          </a:p>
          <a:p>
            <a:pPr marL="0" indent="0">
              <a:buNone/>
            </a:pPr>
            <a:endParaRPr lang="es-CO" dirty="0" smtClean="0"/>
          </a:p>
          <a:p>
            <a:pPr marL="0" indent="0">
              <a:buNone/>
            </a:pPr>
            <a:r>
              <a:rPr lang="es-CO" dirty="0" smtClean="0"/>
              <a:t>mas menos variaciones activos y pasivos, entre norma local y norma </a:t>
            </a:r>
            <a:r>
              <a:rPr lang="es-CO" dirty="0"/>
              <a:t>fiscal vs NIIF,</a:t>
            </a:r>
            <a:endParaRPr lang="es-CO" dirty="0" smtClean="0"/>
          </a:p>
          <a:p>
            <a:pPr marL="0" indent="0">
              <a:buNone/>
            </a:pPr>
            <a:endParaRPr lang="es-CO" dirty="0" smtClean="0"/>
          </a:p>
          <a:p>
            <a:pPr marL="0" indent="0">
              <a:buNone/>
            </a:pPr>
            <a:r>
              <a:rPr lang="es-CO" dirty="0" smtClean="0"/>
              <a:t>Igual: Saldo patrimonio según base fiscal,</a:t>
            </a:r>
          </a:p>
          <a:p>
            <a:pPr marL="0" indent="0">
              <a:buNone/>
            </a:pPr>
            <a:endParaRPr lang="es-CO" dirty="0"/>
          </a:p>
        </p:txBody>
      </p:sp>
      <p:sp>
        <p:nvSpPr>
          <p:cNvPr id="7" name="4 Marcador de texto"/>
          <p:cNvSpPr>
            <a:spLocks noGrp="1"/>
          </p:cNvSpPr>
          <p:nvPr>
            <p:ph type="body" sz="quarter" idx="12"/>
          </p:nvPr>
        </p:nvSpPr>
        <p:spPr>
          <a:xfrm>
            <a:off x="6228952" y="1700808"/>
            <a:ext cx="2663528" cy="4321175"/>
          </a:xfrm>
          <a:solidFill>
            <a:schemeClr val="accent5">
              <a:lumMod val="40000"/>
              <a:lumOff val="60000"/>
            </a:schemeClr>
          </a:solidFill>
        </p:spPr>
        <p:txBody>
          <a:bodyPr>
            <a:normAutofit fontScale="92500" lnSpcReduction="20000"/>
          </a:bodyPr>
          <a:lstStyle/>
          <a:p>
            <a:pPr marL="0" indent="0">
              <a:buNone/>
            </a:pPr>
            <a:r>
              <a:rPr lang="es-CO" dirty="0" smtClean="0"/>
              <a:t>Formato 1 registro de diferencias entre utilidad contable y fiscal: </a:t>
            </a:r>
          </a:p>
          <a:p>
            <a:pPr marL="0" indent="0">
              <a:buNone/>
            </a:pPr>
            <a:endParaRPr lang="es-CO" dirty="0"/>
          </a:p>
          <a:p>
            <a:pPr marL="0" indent="0">
              <a:buNone/>
            </a:pPr>
            <a:r>
              <a:rPr lang="es-CO" dirty="0" smtClean="0"/>
              <a:t>Saldo utilidad contable según NIIF</a:t>
            </a:r>
            <a:r>
              <a:rPr lang="es-CO" dirty="0"/>
              <a:t>:</a:t>
            </a:r>
            <a:r>
              <a:rPr lang="es-CO" dirty="0" smtClean="0"/>
              <a:t> </a:t>
            </a:r>
          </a:p>
          <a:p>
            <a:pPr marL="0" indent="0">
              <a:buNone/>
            </a:pPr>
            <a:endParaRPr lang="es-CO" dirty="0" smtClean="0"/>
          </a:p>
          <a:p>
            <a:pPr marL="0" indent="0">
              <a:buNone/>
            </a:pPr>
            <a:r>
              <a:rPr lang="es-CO" dirty="0" smtClean="0"/>
              <a:t>mas menos variaciones ingresos, costos, gastos, entre norma local y norma </a:t>
            </a:r>
            <a:r>
              <a:rPr lang="es-CO" dirty="0"/>
              <a:t>fiscal vs NIIF,</a:t>
            </a:r>
            <a:endParaRPr lang="es-CO" dirty="0" smtClean="0"/>
          </a:p>
          <a:p>
            <a:pPr marL="0" indent="0">
              <a:buNone/>
            </a:pPr>
            <a:endParaRPr lang="es-CO" dirty="0" smtClean="0"/>
          </a:p>
          <a:p>
            <a:pPr marL="0" indent="0">
              <a:buNone/>
            </a:pPr>
            <a:r>
              <a:rPr lang="es-CO" dirty="0" smtClean="0"/>
              <a:t>Igual: Saldo renta según base fiscal.</a:t>
            </a:r>
          </a:p>
          <a:p>
            <a:pPr marL="0" indent="0">
              <a:buNone/>
            </a:pPr>
            <a:endParaRPr lang="es-CO" dirty="0"/>
          </a:p>
        </p:txBody>
      </p:sp>
    </p:spTree>
    <p:extLst>
      <p:ext uri="{BB962C8B-B14F-4D97-AF65-F5344CB8AC3E}">
        <p14:creationId xmlns:p14="http://schemas.microsoft.com/office/powerpoint/2010/main" val="3828243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400174"/>
            <a:ext cx="8451850" cy="462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37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Ejemplos de formatos,….</a:t>
            </a:r>
            <a:endParaRPr lang="es-CO" dirty="0"/>
          </a:p>
        </p:txBody>
      </p:sp>
      <p:sp>
        <p:nvSpPr>
          <p:cNvPr id="3" name="2 Marcador de texto"/>
          <p:cNvSpPr>
            <a:spLocks noGrp="1"/>
          </p:cNvSpPr>
          <p:nvPr>
            <p:ph type="body" sz="quarter" idx="10"/>
          </p:nvPr>
        </p:nvSpPr>
        <p:spPr>
          <a:solidFill>
            <a:schemeClr val="accent3">
              <a:lumMod val="40000"/>
              <a:lumOff val="60000"/>
            </a:schemeClr>
          </a:solidFill>
        </p:spPr>
        <p:txBody>
          <a:bodyPr>
            <a:normAutofit lnSpcReduction="10000"/>
          </a:bodyPr>
          <a:lstStyle/>
          <a:p>
            <a:pPr marL="0" indent="0">
              <a:buNone/>
            </a:pPr>
            <a:r>
              <a:rPr lang="es-CO" dirty="0" smtClean="0"/>
              <a:t>Formato 2. </a:t>
            </a:r>
          </a:p>
          <a:p>
            <a:pPr marL="0" indent="0">
              <a:buNone/>
            </a:pPr>
            <a:endParaRPr lang="es-CO" dirty="0" smtClean="0"/>
          </a:p>
          <a:p>
            <a:pPr marL="0" indent="0">
              <a:buNone/>
            </a:pPr>
            <a:r>
              <a:rPr lang="es-CO" dirty="0" smtClean="0"/>
              <a:t>Columnas….</a:t>
            </a:r>
          </a:p>
          <a:p>
            <a:pPr marL="0" indent="0">
              <a:buNone/>
            </a:pPr>
            <a:endParaRPr lang="es-CO" dirty="0"/>
          </a:p>
          <a:p>
            <a:pPr marL="0" indent="0">
              <a:buNone/>
            </a:pPr>
            <a:r>
              <a:rPr lang="es-CO" dirty="0" smtClean="0"/>
              <a:t>Nombre cuenta,</a:t>
            </a:r>
          </a:p>
          <a:p>
            <a:pPr marL="0" indent="0">
              <a:buNone/>
            </a:pPr>
            <a:r>
              <a:rPr lang="es-CO" dirty="0" smtClean="0"/>
              <a:t>Valor NIIF,</a:t>
            </a:r>
          </a:p>
          <a:p>
            <a:pPr marL="0" indent="0">
              <a:buNone/>
            </a:pPr>
            <a:r>
              <a:rPr lang="es-CO" dirty="0" smtClean="0"/>
              <a:t>Valor Norma Local,</a:t>
            </a:r>
          </a:p>
          <a:p>
            <a:pPr marL="0" indent="0">
              <a:buNone/>
            </a:pPr>
            <a:r>
              <a:rPr lang="es-CO" dirty="0" smtClean="0"/>
              <a:t>Valor fiscal,</a:t>
            </a:r>
          </a:p>
          <a:p>
            <a:pPr marL="0" indent="0">
              <a:buNone/>
            </a:pPr>
            <a:endParaRPr lang="es-CO" dirty="0"/>
          </a:p>
          <a:p>
            <a:pPr marL="0" indent="0">
              <a:buNone/>
            </a:pPr>
            <a:r>
              <a:rPr lang="es-CO" dirty="0" smtClean="0"/>
              <a:t>Explicación o sustentación de diferencia en cada partida.</a:t>
            </a:r>
            <a:endParaRPr lang="es-CO" dirty="0"/>
          </a:p>
        </p:txBody>
      </p:sp>
      <p:sp>
        <p:nvSpPr>
          <p:cNvPr id="8" name="4 Marcador de texto"/>
          <p:cNvSpPr>
            <a:spLocks noGrp="1"/>
          </p:cNvSpPr>
          <p:nvPr>
            <p:ph type="body" sz="quarter" idx="12"/>
          </p:nvPr>
        </p:nvSpPr>
        <p:spPr>
          <a:xfrm>
            <a:off x="3420640" y="1700808"/>
            <a:ext cx="2663528" cy="4321175"/>
          </a:xfrm>
          <a:solidFill>
            <a:schemeClr val="accent5">
              <a:lumMod val="40000"/>
              <a:lumOff val="60000"/>
            </a:schemeClr>
          </a:solidFill>
        </p:spPr>
        <p:txBody>
          <a:bodyPr>
            <a:normAutofit fontScale="92500" lnSpcReduction="20000"/>
          </a:bodyPr>
          <a:lstStyle/>
          <a:p>
            <a:pPr marL="0" indent="0">
              <a:buNone/>
            </a:pPr>
            <a:r>
              <a:rPr lang="es-CO" dirty="0" smtClean="0"/>
              <a:t>Formato 2 Registro de diferencias entre patrimonio contable y fiscal: </a:t>
            </a:r>
          </a:p>
          <a:p>
            <a:pPr marL="0" indent="0">
              <a:buNone/>
            </a:pPr>
            <a:endParaRPr lang="es-CO" dirty="0"/>
          </a:p>
          <a:p>
            <a:pPr marL="0" indent="0">
              <a:buNone/>
            </a:pPr>
            <a:r>
              <a:rPr lang="es-CO" dirty="0" smtClean="0"/>
              <a:t>Saldo Patrimonio según NIIF</a:t>
            </a:r>
            <a:r>
              <a:rPr lang="es-CO" dirty="0"/>
              <a:t>:</a:t>
            </a:r>
            <a:r>
              <a:rPr lang="es-CO" dirty="0" smtClean="0"/>
              <a:t> </a:t>
            </a:r>
          </a:p>
          <a:p>
            <a:pPr marL="0" indent="0">
              <a:buNone/>
            </a:pPr>
            <a:endParaRPr lang="es-CO" dirty="0" smtClean="0"/>
          </a:p>
          <a:p>
            <a:pPr marL="0" indent="0">
              <a:buNone/>
            </a:pPr>
            <a:r>
              <a:rPr lang="es-CO" dirty="0" smtClean="0"/>
              <a:t>mas menos variaciones activos y pasivos, entre norma local y norma </a:t>
            </a:r>
            <a:r>
              <a:rPr lang="es-CO" dirty="0"/>
              <a:t>fiscal vs NIIF,</a:t>
            </a:r>
            <a:endParaRPr lang="es-CO" dirty="0" smtClean="0"/>
          </a:p>
          <a:p>
            <a:pPr marL="0" indent="0">
              <a:buNone/>
            </a:pPr>
            <a:endParaRPr lang="es-CO" dirty="0" smtClean="0"/>
          </a:p>
          <a:p>
            <a:pPr marL="0" indent="0">
              <a:buNone/>
            </a:pPr>
            <a:r>
              <a:rPr lang="es-CO" dirty="0" smtClean="0"/>
              <a:t>Igual: Saldo patrimonio según base fiscal,</a:t>
            </a:r>
          </a:p>
          <a:p>
            <a:pPr marL="0" indent="0">
              <a:buNone/>
            </a:pPr>
            <a:endParaRPr lang="es-CO" dirty="0"/>
          </a:p>
        </p:txBody>
      </p:sp>
      <p:sp>
        <p:nvSpPr>
          <p:cNvPr id="9" name="4 Marcador de texto"/>
          <p:cNvSpPr>
            <a:spLocks noGrp="1"/>
          </p:cNvSpPr>
          <p:nvPr>
            <p:ph type="body" sz="quarter" idx="12"/>
          </p:nvPr>
        </p:nvSpPr>
        <p:spPr>
          <a:xfrm>
            <a:off x="6228952" y="1700808"/>
            <a:ext cx="2663528" cy="4321175"/>
          </a:xfrm>
          <a:solidFill>
            <a:schemeClr val="accent5">
              <a:lumMod val="40000"/>
              <a:lumOff val="60000"/>
            </a:schemeClr>
          </a:solidFill>
        </p:spPr>
        <p:txBody>
          <a:bodyPr>
            <a:normAutofit fontScale="92500" lnSpcReduction="20000"/>
          </a:bodyPr>
          <a:lstStyle/>
          <a:p>
            <a:pPr marL="0" indent="0">
              <a:buNone/>
            </a:pPr>
            <a:r>
              <a:rPr lang="es-CO" dirty="0" smtClean="0"/>
              <a:t>Formato 2 registro de diferencias entre utilidad contable y fiscal: </a:t>
            </a:r>
          </a:p>
          <a:p>
            <a:pPr marL="0" indent="0">
              <a:buNone/>
            </a:pPr>
            <a:endParaRPr lang="es-CO" dirty="0"/>
          </a:p>
          <a:p>
            <a:pPr marL="0" indent="0">
              <a:buNone/>
            </a:pPr>
            <a:r>
              <a:rPr lang="es-CO" dirty="0" smtClean="0"/>
              <a:t>Saldo utilidad contable según NIIF</a:t>
            </a:r>
            <a:r>
              <a:rPr lang="es-CO" dirty="0"/>
              <a:t>:</a:t>
            </a:r>
            <a:r>
              <a:rPr lang="es-CO" dirty="0" smtClean="0"/>
              <a:t> </a:t>
            </a:r>
          </a:p>
          <a:p>
            <a:pPr marL="0" indent="0">
              <a:buNone/>
            </a:pPr>
            <a:endParaRPr lang="es-CO" dirty="0" smtClean="0"/>
          </a:p>
          <a:p>
            <a:pPr marL="0" indent="0">
              <a:buNone/>
            </a:pPr>
            <a:r>
              <a:rPr lang="es-CO" dirty="0" smtClean="0"/>
              <a:t>mas menos variaciones ingresos, costos, gastos, entre norma local y norma </a:t>
            </a:r>
            <a:r>
              <a:rPr lang="es-CO" dirty="0"/>
              <a:t>fiscal vs NIIF,</a:t>
            </a:r>
            <a:endParaRPr lang="es-CO" dirty="0" smtClean="0"/>
          </a:p>
          <a:p>
            <a:pPr marL="0" indent="0">
              <a:buNone/>
            </a:pPr>
            <a:endParaRPr lang="es-CO" dirty="0" smtClean="0"/>
          </a:p>
          <a:p>
            <a:pPr marL="0" indent="0">
              <a:buNone/>
            </a:pPr>
            <a:r>
              <a:rPr lang="es-CO" dirty="0" smtClean="0"/>
              <a:t>Igual: Saldo renta según base fiscal.</a:t>
            </a:r>
          </a:p>
          <a:p>
            <a:pPr marL="0" indent="0">
              <a:buNone/>
            </a:pPr>
            <a:endParaRPr lang="es-CO" dirty="0"/>
          </a:p>
        </p:txBody>
      </p:sp>
    </p:spTree>
    <p:extLst>
      <p:ext uri="{BB962C8B-B14F-4D97-AF65-F5344CB8AC3E}">
        <p14:creationId xmlns:p14="http://schemas.microsoft.com/office/powerpoint/2010/main" val="4092507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400175"/>
            <a:ext cx="92138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123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Ejemplos de formatos,….</a:t>
            </a:r>
            <a:endParaRPr lang="es-CO" dirty="0"/>
          </a:p>
        </p:txBody>
      </p:sp>
      <p:sp>
        <p:nvSpPr>
          <p:cNvPr id="3" name="2 Marcador de texto"/>
          <p:cNvSpPr>
            <a:spLocks noGrp="1"/>
          </p:cNvSpPr>
          <p:nvPr>
            <p:ph type="body" sz="quarter" idx="10"/>
          </p:nvPr>
        </p:nvSpPr>
        <p:spPr>
          <a:solidFill>
            <a:schemeClr val="accent3">
              <a:lumMod val="40000"/>
              <a:lumOff val="60000"/>
            </a:schemeClr>
          </a:solidFill>
        </p:spPr>
        <p:txBody>
          <a:bodyPr>
            <a:normAutofit fontScale="85000" lnSpcReduction="20000"/>
          </a:bodyPr>
          <a:lstStyle/>
          <a:p>
            <a:pPr marL="0" indent="0">
              <a:buNone/>
            </a:pPr>
            <a:r>
              <a:rPr lang="es-CO" dirty="0"/>
              <a:t>Formato 3. </a:t>
            </a:r>
          </a:p>
          <a:p>
            <a:pPr marL="0" indent="0">
              <a:buNone/>
            </a:pPr>
            <a:endParaRPr lang="es-CO" dirty="0"/>
          </a:p>
          <a:p>
            <a:pPr marL="0" indent="0">
              <a:buNone/>
            </a:pPr>
            <a:r>
              <a:rPr lang="es-CO" dirty="0"/>
              <a:t>Columnas,</a:t>
            </a:r>
          </a:p>
          <a:p>
            <a:pPr marL="0" indent="0">
              <a:buNone/>
            </a:pPr>
            <a:endParaRPr lang="es-CO" dirty="0"/>
          </a:p>
          <a:p>
            <a:pPr marL="0" indent="0">
              <a:buNone/>
            </a:pPr>
            <a:r>
              <a:rPr lang="es-CO" dirty="0"/>
              <a:t>Nombre cuenta,</a:t>
            </a:r>
          </a:p>
          <a:p>
            <a:pPr marL="0" indent="0">
              <a:buNone/>
            </a:pPr>
            <a:r>
              <a:rPr lang="es-CO" dirty="0"/>
              <a:t>Valor NIIF,</a:t>
            </a:r>
          </a:p>
          <a:p>
            <a:pPr marL="0" indent="0">
              <a:buNone/>
            </a:pPr>
            <a:r>
              <a:rPr lang="es-CO" dirty="0"/>
              <a:t>Valor Norma Local,</a:t>
            </a:r>
          </a:p>
          <a:p>
            <a:pPr marL="0" indent="0">
              <a:buNone/>
            </a:pPr>
            <a:endParaRPr lang="es-CO" dirty="0"/>
          </a:p>
          <a:p>
            <a:pPr marL="0" indent="0">
              <a:buNone/>
            </a:pPr>
            <a:r>
              <a:rPr lang="es-CO" dirty="0"/>
              <a:t>Explicación diferencia en política contable,</a:t>
            </a:r>
          </a:p>
          <a:p>
            <a:pPr marL="0" indent="0">
              <a:buNone/>
            </a:pPr>
            <a:endParaRPr lang="es-CO" dirty="0"/>
          </a:p>
          <a:p>
            <a:pPr marL="0" indent="0">
              <a:buNone/>
            </a:pPr>
            <a:r>
              <a:rPr lang="es-CO" dirty="0"/>
              <a:t>Valor Fiscal,</a:t>
            </a:r>
          </a:p>
          <a:p>
            <a:pPr marL="0" indent="0">
              <a:buNone/>
            </a:pPr>
            <a:endParaRPr lang="es-CO" dirty="0"/>
          </a:p>
          <a:p>
            <a:pPr marL="0" indent="0">
              <a:buNone/>
            </a:pPr>
            <a:r>
              <a:rPr lang="es-CO" dirty="0"/>
              <a:t>Explicación diferencia entre norma local y norma fiscal. </a:t>
            </a:r>
          </a:p>
        </p:txBody>
      </p:sp>
      <p:sp>
        <p:nvSpPr>
          <p:cNvPr id="4" name="3 Marcador de texto"/>
          <p:cNvSpPr>
            <a:spLocks noGrp="1"/>
          </p:cNvSpPr>
          <p:nvPr>
            <p:ph type="body" sz="quarter" idx="11"/>
          </p:nvPr>
        </p:nvSpPr>
        <p:spPr>
          <a:solidFill>
            <a:schemeClr val="accent4">
              <a:lumMod val="20000"/>
              <a:lumOff val="80000"/>
            </a:schemeClr>
          </a:solidFill>
        </p:spPr>
        <p:txBody>
          <a:bodyPr>
            <a:normAutofit fontScale="85000" lnSpcReduction="20000"/>
          </a:bodyPr>
          <a:lstStyle/>
          <a:p>
            <a:pPr marL="0" indent="0">
              <a:buNone/>
            </a:pPr>
            <a:r>
              <a:rPr lang="es-CO" dirty="0" smtClean="0"/>
              <a:t>Formato 3 Registro de diferencias entre patrimonio contable y fiscal. </a:t>
            </a:r>
          </a:p>
          <a:p>
            <a:pPr marL="0" indent="0">
              <a:buNone/>
            </a:pPr>
            <a:endParaRPr lang="es-CO" dirty="0"/>
          </a:p>
          <a:p>
            <a:pPr marL="0" indent="0">
              <a:buNone/>
            </a:pPr>
            <a:r>
              <a:rPr lang="es-CO" dirty="0"/>
              <a:t>Saldo Patrimonio según NIIF: </a:t>
            </a:r>
          </a:p>
          <a:p>
            <a:pPr marL="0" indent="0">
              <a:buNone/>
            </a:pPr>
            <a:r>
              <a:rPr lang="es-CO" dirty="0"/>
              <a:t>mas menos variaciones activos y pasivos, </a:t>
            </a:r>
          </a:p>
          <a:p>
            <a:pPr marL="0" indent="0">
              <a:buNone/>
            </a:pPr>
            <a:endParaRPr lang="es-CO" dirty="0"/>
          </a:p>
          <a:p>
            <a:pPr marL="0" indent="0">
              <a:buNone/>
            </a:pPr>
            <a:r>
              <a:rPr lang="es-CO" dirty="0"/>
              <a:t>Igual: Saldo patrimonio según norma local,</a:t>
            </a:r>
          </a:p>
          <a:p>
            <a:pPr marL="0" indent="0">
              <a:buNone/>
            </a:pPr>
            <a:endParaRPr lang="es-CO" dirty="0"/>
          </a:p>
          <a:p>
            <a:pPr marL="0" indent="0">
              <a:buNone/>
            </a:pPr>
            <a:r>
              <a:rPr lang="es-CO" dirty="0"/>
              <a:t>Mas menos variaciones activos y pasivos, </a:t>
            </a:r>
          </a:p>
          <a:p>
            <a:pPr marL="0" indent="0">
              <a:buNone/>
            </a:pPr>
            <a:endParaRPr lang="es-CO" dirty="0"/>
          </a:p>
          <a:p>
            <a:pPr marL="0" indent="0">
              <a:buNone/>
            </a:pPr>
            <a:r>
              <a:rPr lang="es-CO" dirty="0"/>
              <a:t>Igual: Saldo patrimonio fiscal.</a:t>
            </a:r>
          </a:p>
        </p:txBody>
      </p:sp>
      <p:sp>
        <p:nvSpPr>
          <p:cNvPr id="5" name="4 Marcador de texto"/>
          <p:cNvSpPr>
            <a:spLocks noGrp="1"/>
          </p:cNvSpPr>
          <p:nvPr>
            <p:ph type="body" sz="quarter" idx="12"/>
          </p:nvPr>
        </p:nvSpPr>
        <p:spPr>
          <a:solidFill>
            <a:schemeClr val="accent5">
              <a:lumMod val="40000"/>
              <a:lumOff val="60000"/>
            </a:schemeClr>
          </a:solidFill>
        </p:spPr>
        <p:txBody>
          <a:bodyPr>
            <a:normAutofit fontScale="77500" lnSpcReduction="20000"/>
          </a:bodyPr>
          <a:lstStyle/>
          <a:p>
            <a:pPr marL="0" indent="0">
              <a:buNone/>
            </a:pPr>
            <a:r>
              <a:rPr lang="es-CO" dirty="0" smtClean="0"/>
              <a:t>Formato 3 Registro de diferencias entre utilidad contable y fiscal:</a:t>
            </a:r>
          </a:p>
          <a:p>
            <a:pPr marL="0" indent="0">
              <a:buNone/>
            </a:pPr>
            <a:endParaRPr lang="es-CO" dirty="0" smtClean="0"/>
          </a:p>
          <a:p>
            <a:pPr marL="0" indent="0">
              <a:buNone/>
            </a:pPr>
            <a:r>
              <a:rPr lang="es-CO" dirty="0" smtClean="0"/>
              <a:t>Saldo </a:t>
            </a:r>
            <a:r>
              <a:rPr lang="es-CO" dirty="0"/>
              <a:t>Utilidad antes de impuestos según NIIF: </a:t>
            </a:r>
          </a:p>
          <a:p>
            <a:pPr marL="0" indent="0">
              <a:buNone/>
            </a:pPr>
            <a:r>
              <a:rPr lang="es-CO" dirty="0"/>
              <a:t>mas menos variaciones Ingresos, costos y gastos, </a:t>
            </a:r>
          </a:p>
          <a:p>
            <a:pPr marL="0" indent="0">
              <a:buNone/>
            </a:pPr>
            <a:endParaRPr lang="es-CO" dirty="0"/>
          </a:p>
          <a:p>
            <a:pPr marL="0" indent="0">
              <a:buNone/>
            </a:pPr>
            <a:r>
              <a:rPr lang="es-CO" dirty="0"/>
              <a:t>Igual: Saldo utilidad contable según norma local,</a:t>
            </a:r>
          </a:p>
          <a:p>
            <a:pPr marL="0" indent="0">
              <a:buNone/>
            </a:pPr>
            <a:endParaRPr lang="es-CO" dirty="0"/>
          </a:p>
          <a:p>
            <a:pPr marL="0" indent="0">
              <a:buNone/>
            </a:pPr>
            <a:r>
              <a:rPr lang="es-CO" dirty="0"/>
              <a:t>Mas menos variaciones ingresos, costos y gastos, </a:t>
            </a:r>
          </a:p>
          <a:p>
            <a:pPr marL="0" indent="0">
              <a:buNone/>
            </a:pPr>
            <a:endParaRPr lang="es-CO" dirty="0"/>
          </a:p>
          <a:p>
            <a:pPr marL="0" indent="0">
              <a:buNone/>
            </a:pPr>
            <a:r>
              <a:rPr lang="es-CO" dirty="0"/>
              <a:t>Igual: Saldo renta fiscal.</a:t>
            </a:r>
          </a:p>
        </p:txBody>
      </p:sp>
    </p:spTree>
    <p:extLst>
      <p:ext uri="{BB962C8B-B14F-4D97-AF65-F5344CB8AC3E}">
        <p14:creationId xmlns:p14="http://schemas.microsoft.com/office/powerpoint/2010/main" val="1788198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400175"/>
            <a:ext cx="92138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547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Libro Tributario </a:t>
            </a:r>
            <a:endParaRPr lang="es-CO" dirty="0"/>
          </a:p>
        </p:txBody>
      </p:sp>
      <p:sp>
        <p:nvSpPr>
          <p:cNvPr id="3" name="2 Marcador de contenido"/>
          <p:cNvSpPr>
            <a:spLocks noGrp="1"/>
          </p:cNvSpPr>
          <p:nvPr>
            <p:ph sz="half" idx="1"/>
          </p:nvPr>
        </p:nvSpPr>
        <p:spPr/>
        <p:txBody>
          <a:bodyPr>
            <a:normAutofit lnSpcReduction="10000"/>
          </a:bodyPr>
          <a:lstStyle/>
          <a:p>
            <a:r>
              <a:rPr lang="es-CO" dirty="0" smtClean="0"/>
              <a:t>Concepto legal comercial – Libros oficiales</a:t>
            </a:r>
          </a:p>
          <a:p>
            <a:endParaRPr lang="es-CO" dirty="0"/>
          </a:p>
          <a:p>
            <a:r>
              <a:rPr lang="es-CO" dirty="0" smtClean="0"/>
              <a:t>Concepto legal tributario –Prueba contable tributario</a:t>
            </a:r>
          </a:p>
          <a:p>
            <a:endParaRPr lang="es-CO" dirty="0"/>
          </a:p>
          <a:p>
            <a:r>
              <a:rPr lang="es-CO" dirty="0" smtClean="0"/>
              <a:t>Concepto en sistemas - </a:t>
            </a:r>
          </a:p>
          <a:p>
            <a:endParaRPr lang="es-CO" dirty="0"/>
          </a:p>
          <a:p>
            <a:r>
              <a:rPr lang="es-CO" dirty="0" smtClean="0"/>
              <a:t>Concepto en Book </a:t>
            </a:r>
            <a:r>
              <a:rPr lang="es-CO" dirty="0" err="1" smtClean="0"/>
              <a:t>keeping</a:t>
            </a:r>
            <a:endParaRPr lang="es-CO" dirty="0"/>
          </a:p>
        </p:txBody>
      </p:sp>
      <p:pic>
        <p:nvPicPr>
          <p:cNvPr id="1029" name="Picture 5" descr="C:\Users\GABRIEL VÁSQUEZ T\AppData\Local\Microsoft\Windows\INetCache\IE\KSC7SO95\13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23047"/>
            <a:ext cx="3492500" cy="40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28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400" dirty="0" smtClean="0"/>
              <a:t>Libro tributario vs libros oficiales</a:t>
            </a:r>
            <a:endParaRPr lang="es-CO" sz="2400" dirty="0"/>
          </a:p>
        </p:txBody>
      </p:sp>
      <p:sp>
        <p:nvSpPr>
          <p:cNvPr id="3" name="2 Marcador de contenido"/>
          <p:cNvSpPr>
            <a:spLocks noGrp="1"/>
          </p:cNvSpPr>
          <p:nvPr>
            <p:ph idx="1"/>
          </p:nvPr>
        </p:nvSpPr>
        <p:spPr/>
        <p:txBody>
          <a:bodyPr>
            <a:normAutofit fontScale="70000" lnSpcReduction="20000"/>
          </a:bodyPr>
          <a:lstStyle/>
          <a:p>
            <a:pPr algn="just"/>
            <a:r>
              <a:rPr lang="es-CO" dirty="0" smtClean="0"/>
              <a:t>Son dos cosas diferentes, por sus normativas para el libro oficial son las NIIF y para el libro tributario son las disposiciones fiscales mas todas las remisiones a las normas locales (Simbolizada en este documento en el D 2649/93)</a:t>
            </a:r>
          </a:p>
          <a:p>
            <a:pPr algn="just"/>
            <a:r>
              <a:rPr lang="es-CO" dirty="0" smtClean="0"/>
              <a:t>Finalidad: Determinación de los tributos (Parágrafo 1 Artículo 4 DR 2548/12)</a:t>
            </a:r>
          </a:p>
          <a:p>
            <a:pPr algn="just"/>
            <a:r>
              <a:rPr lang="es-CO" dirty="0" smtClean="0"/>
              <a:t>Junto con la contabilidad bajo NIIF, constituir soporte de las declaraciones tributarias (Art 5 DR 2548/12)</a:t>
            </a:r>
          </a:p>
          <a:p>
            <a:pPr algn="just"/>
            <a:r>
              <a:rPr lang="es-CO" dirty="0" smtClean="0"/>
              <a:t>El libro tributario solamente produce efectos fiscales, artículo 4 Ley 1314/09, «Las disposiciones tributarias únicamente producen efectos fiscales. Las declaraciones tributarias y sus soportes deberán ser preparados según lo determina la legislación fiscal». </a:t>
            </a:r>
          </a:p>
          <a:p>
            <a:pPr algn="just"/>
            <a:r>
              <a:rPr lang="es-CO" dirty="0" smtClean="0"/>
              <a:t>No pertenece a la contabilidad comercial, por tanto no es equivalente a un libro oficial de contabilidad, ni hace parte de ésta última.  </a:t>
            </a:r>
            <a:endParaRPr lang="es-CO" dirty="0"/>
          </a:p>
        </p:txBody>
      </p:sp>
    </p:spTree>
    <p:extLst>
      <p:ext uri="{BB962C8B-B14F-4D97-AF65-F5344CB8AC3E}">
        <p14:creationId xmlns:p14="http://schemas.microsoft.com/office/powerpoint/2010/main" val="800277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Discusiones sobre la base fiscal en Colombia</a:t>
            </a:r>
            <a:endParaRPr lang="es-CO" dirty="0"/>
          </a:p>
        </p:txBody>
      </p:sp>
      <p:pic>
        <p:nvPicPr>
          <p:cNvPr id="4104" name="Picture 8" descr="C:\Users\GABRIEL VÁSQUEZ T\AppData\Local\Microsoft\Windows\INetCache\IE\EN84IXR3\riesgo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45344"/>
            <a:ext cx="7986464" cy="486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07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400" dirty="0" smtClean="0"/>
              <a:t>Libro Tributario en el sistema de información de cada empresa</a:t>
            </a:r>
            <a:endParaRPr lang="es-CO" sz="2400" dirty="0"/>
          </a:p>
        </p:txBody>
      </p:sp>
      <p:sp>
        <p:nvSpPr>
          <p:cNvPr id="3" name="2 Marcador de contenido"/>
          <p:cNvSpPr>
            <a:spLocks noGrp="1"/>
          </p:cNvSpPr>
          <p:nvPr>
            <p:ph idx="1"/>
          </p:nvPr>
        </p:nvSpPr>
        <p:spPr/>
        <p:txBody>
          <a:bodyPr/>
          <a:lstStyle/>
          <a:p>
            <a:pPr algn="just"/>
            <a:r>
              <a:rPr lang="es-CO" dirty="0" smtClean="0"/>
              <a:t>Partida doble, de conformidad con la normativa local exigida en DR 2649/93</a:t>
            </a:r>
          </a:p>
          <a:p>
            <a:pPr algn="just"/>
            <a:r>
              <a:rPr lang="es-CO" dirty="0" smtClean="0"/>
              <a:t>Los requerimientos de los sistemas de información para su construcción, pueden incluir sistema </a:t>
            </a:r>
            <a:r>
              <a:rPr lang="es-CO" dirty="0" err="1" smtClean="0"/>
              <a:t>multilibro</a:t>
            </a:r>
            <a:r>
              <a:rPr lang="es-CO" dirty="0" smtClean="0"/>
              <a:t>, </a:t>
            </a:r>
            <a:r>
              <a:rPr lang="es-CO" dirty="0" err="1" smtClean="0"/>
              <a:t>multicuenta</a:t>
            </a:r>
            <a:r>
              <a:rPr lang="es-CO" dirty="0" smtClean="0"/>
              <a:t>, sistemas de información independientes, entre otros,</a:t>
            </a:r>
          </a:p>
          <a:p>
            <a:pPr algn="just"/>
            <a:r>
              <a:rPr lang="es-CO" dirty="0" smtClean="0"/>
              <a:t>Cada ente construye según sus necesidades,</a:t>
            </a:r>
          </a:p>
          <a:p>
            <a:pPr algn="just"/>
            <a:r>
              <a:rPr lang="es-CO" dirty="0" smtClean="0"/>
              <a:t>Saldos iniciales, Diciembre 31 de 2014,….Grupos 1 y 3.</a:t>
            </a:r>
            <a:endParaRPr lang="es-CO" dirty="0"/>
          </a:p>
        </p:txBody>
      </p:sp>
    </p:spTree>
    <p:extLst>
      <p:ext uri="{BB962C8B-B14F-4D97-AF65-F5344CB8AC3E}">
        <p14:creationId xmlns:p14="http://schemas.microsoft.com/office/powerpoint/2010/main" val="3763395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Libro Tributario – Obligados</a:t>
            </a:r>
            <a:endParaRPr lang="es-CO" dirty="0"/>
          </a:p>
        </p:txBody>
      </p:sp>
      <p:sp>
        <p:nvSpPr>
          <p:cNvPr id="3" name="2 Marcador de contenido"/>
          <p:cNvSpPr>
            <a:spLocks noGrp="1"/>
          </p:cNvSpPr>
          <p:nvPr>
            <p:ph idx="1"/>
          </p:nvPr>
        </p:nvSpPr>
        <p:spPr/>
        <p:txBody>
          <a:bodyPr>
            <a:normAutofit lnSpcReduction="10000"/>
          </a:bodyPr>
          <a:lstStyle/>
          <a:p>
            <a:pPr algn="just"/>
            <a:r>
              <a:rPr lang="es-CO" dirty="0" smtClean="0"/>
              <a:t>No es obligatorio</a:t>
            </a:r>
          </a:p>
          <a:p>
            <a:pPr algn="just"/>
            <a:r>
              <a:rPr lang="es-CO" dirty="0" smtClean="0"/>
              <a:t>Podrán utilizarlos los contribuyentes obligados a llevar contabilidad</a:t>
            </a:r>
          </a:p>
          <a:p>
            <a:pPr algn="just"/>
            <a:r>
              <a:rPr lang="es-CO" dirty="0" smtClean="0"/>
              <a:t>Pero si deciden hacerlo, reemplaza al registro obligatorio de diferencias,</a:t>
            </a:r>
          </a:p>
          <a:p>
            <a:pPr algn="just"/>
            <a:r>
              <a:rPr lang="es-CO" dirty="0" smtClean="0"/>
              <a:t>Mejores beneficios de claridad y transparencia, soporte documentado de las  bases fiscales desde un sistema de base científica.</a:t>
            </a:r>
          </a:p>
          <a:p>
            <a:pPr algn="just"/>
            <a:r>
              <a:rPr lang="es-CO" dirty="0" smtClean="0"/>
              <a:t>Podría ser objeto de auditoria externa en caso de implementar el dictamen fiscal</a:t>
            </a:r>
          </a:p>
          <a:p>
            <a:pPr algn="just"/>
            <a:endParaRPr lang="es-CO" dirty="0"/>
          </a:p>
        </p:txBody>
      </p:sp>
    </p:spTree>
    <p:extLst>
      <p:ext uri="{BB962C8B-B14F-4D97-AF65-F5344CB8AC3E}">
        <p14:creationId xmlns:p14="http://schemas.microsoft.com/office/powerpoint/2010/main" val="2056688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000" dirty="0" smtClean="0"/>
              <a:t>Libro Tributario – Operaciones a incluir</a:t>
            </a:r>
            <a:endParaRPr lang="es-CO" sz="2000" dirty="0"/>
          </a:p>
        </p:txBody>
      </p:sp>
      <p:sp>
        <p:nvSpPr>
          <p:cNvPr id="3" name="2 Marcador de contenido"/>
          <p:cNvSpPr>
            <a:spLocks noGrp="1"/>
          </p:cNvSpPr>
          <p:nvPr>
            <p:ph idx="1"/>
          </p:nvPr>
        </p:nvSpPr>
        <p:spPr/>
        <p:txBody>
          <a:bodyPr>
            <a:normAutofit fontScale="85000" lnSpcReduction="20000"/>
          </a:bodyPr>
          <a:lstStyle/>
          <a:p>
            <a:pPr algn="just"/>
            <a:r>
              <a:rPr lang="es-CO" dirty="0" smtClean="0"/>
              <a:t>Sugerencia: 100% de operaciones, sistema </a:t>
            </a:r>
            <a:r>
              <a:rPr lang="es-CO" dirty="0" err="1" smtClean="0"/>
              <a:t>multilibro</a:t>
            </a:r>
            <a:r>
              <a:rPr lang="es-CO" dirty="0" smtClean="0"/>
              <a:t> o </a:t>
            </a:r>
            <a:r>
              <a:rPr lang="es-CO" dirty="0" err="1" smtClean="0"/>
              <a:t>multicuenta</a:t>
            </a:r>
            <a:r>
              <a:rPr lang="es-CO" dirty="0" smtClean="0"/>
              <a:t>, basados en las mismas fuentes del sistema general de información con la misma documentación.</a:t>
            </a:r>
          </a:p>
          <a:p>
            <a:pPr algn="just"/>
            <a:endParaRPr lang="es-CO" dirty="0"/>
          </a:p>
          <a:p>
            <a:pPr algn="just"/>
            <a:r>
              <a:rPr lang="es-CO" dirty="0" smtClean="0"/>
              <a:t>Posibles efectos de las remisiones:</a:t>
            </a:r>
          </a:p>
          <a:p>
            <a:pPr lvl="1" algn="just"/>
            <a:r>
              <a:rPr lang="es-CO" dirty="0" smtClean="0"/>
              <a:t>Efecto real: La operación tiene reconocimiento dentro de la base del impuesto, ejemplo inversiones necesarias que de acuerdo con la técnica contable deben registrarse como activos, art 142 </a:t>
            </a:r>
            <a:r>
              <a:rPr lang="es-CO" dirty="0" err="1" smtClean="0"/>
              <a:t>etn</a:t>
            </a:r>
            <a:endParaRPr lang="es-CO" dirty="0" smtClean="0"/>
          </a:p>
          <a:p>
            <a:pPr lvl="1" algn="just"/>
            <a:r>
              <a:rPr lang="es-CO" dirty="0" smtClean="0"/>
              <a:t>Efecto potencial: Puede derivar un efecto futuro, ejemplo ICA no es deducible en la causación pero si al pago, o una provisión que pudiera ser deducible al pago.</a:t>
            </a:r>
          </a:p>
          <a:p>
            <a:pPr lvl="1" algn="just"/>
            <a:r>
              <a:rPr lang="es-CO" dirty="0" smtClean="0"/>
              <a:t>Efecto remisorio: La norma tributaria remite a preceptos contables, ejemplo valuación inventarios artículo 65 </a:t>
            </a:r>
            <a:r>
              <a:rPr lang="es-CO" dirty="0" err="1" smtClean="0"/>
              <a:t>etn</a:t>
            </a:r>
            <a:r>
              <a:rPr lang="es-CO" dirty="0" smtClean="0"/>
              <a:t>. </a:t>
            </a:r>
          </a:p>
          <a:p>
            <a:pPr algn="just"/>
            <a:endParaRPr lang="es-CO" dirty="0" smtClean="0"/>
          </a:p>
          <a:p>
            <a:pPr algn="just"/>
            <a:endParaRPr lang="es-CO" dirty="0"/>
          </a:p>
        </p:txBody>
      </p:sp>
    </p:spTree>
    <p:extLst>
      <p:ext uri="{BB962C8B-B14F-4D97-AF65-F5344CB8AC3E}">
        <p14:creationId xmlns:p14="http://schemas.microsoft.com/office/powerpoint/2010/main" val="348593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1800" dirty="0" smtClean="0"/>
              <a:t>Libro Tributario: Posibles transacciones a excluir </a:t>
            </a:r>
            <a:br>
              <a:rPr lang="es-CO" sz="1800" dirty="0" smtClean="0"/>
            </a:br>
            <a:r>
              <a:rPr lang="es-CO" sz="1800" dirty="0" smtClean="0"/>
              <a:t>Concepto 016442 junio 2015 DIAN </a:t>
            </a:r>
            <a:endParaRPr lang="es-CO" sz="1800" dirty="0"/>
          </a:p>
        </p:txBody>
      </p:sp>
      <p:sp>
        <p:nvSpPr>
          <p:cNvPr id="3" name="2 Marcador de contenido"/>
          <p:cNvSpPr>
            <a:spLocks noGrp="1"/>
          </p:cNvSpPr>
          <p:nvPr>
            <p:ph idx="1"/>
          </p:nvPr>
        </p:nvSpPr>
        <p:spPr/>
        <p:txBody>
          <a:bodyPr>
            <a:normAutofit fontScale="77500" lnSpcReduction="20000"/>
          </a:bodyPr>
          <a:lstStyle/>
          <a:p>
            <a:pPr algn="just"/>
            <a:r>
              <a:rPr lang="es-CO" dirty="0" smtClean="0"/>
              <a:t>La recomendación inicial es incluir el 100% de las transacciones de conformidad con la normativa local.</a:t>
            </a:r>
          </a:p>
          <a:p>
            <a:pPr algn="just"/>
            <a:r>
              <a:rPr lang="es-CO" dirty="0" smtClean="0"/>
              <a:t>Ejemplo, en algunos casos las valorizaciones técnicas del artículo 64 DR 2649 de 1993 no tiene efectos fiscales, pero en otros sí, como en el caso de precios de transferencia PT artículo 260-3 </a:t>
            </a:r>
            <a:r>
              <a:rPr lang="es-CO" dirty="0" err="1" smtClean="0"/>
              <a:t>etn</a:t>
            </a:r>
            <a:r>
              <a:rPr lang="es-CO" dirty="0" smtClean="0"/>
              <a:t>.</a:t>
            </a:r>
          </a:p>
          <a:p>
            <a:pPr algn="just"/>
            <a:r>
              <a:rPr lang="es-CO" dirty="0" smtClean="0"/>
              <a:t>Otro caso es el de provisiones, en un año pudiera no ser deducible la provisión pero en años futuros si pudiera ser deducible, entonces se requiere para conciliar el patrimonio fiscal en períodos fiscales diferentes,</a:t>
            </a:r>
          </a:p>
          <a:p>
            <a:pPr algn="just"/>
            <a:r>
              <a:rPr lang="es-CO" dirty="0" smtClean="0"/>
              <a:t>En otros casos las provisiones si tienen efectos fiscales, como el caso de los constructores cuando enajenan antes de terminar los inmuebles, Parágrafo 1 artículo 67 </a:t>
            </a:r>
            <a:r>
              <a:rPr lang="es-CO" dirty="0" err="1" smtClean="0"/>
              <a:t>etn</a:t>
            </a:r>
            <a:r>
              <a:rPr lang="es-CO" dirty="0" smtClean="0"/>
              <a:t>.</a:t>
            </a:r>
            <a:endParaRPr lang="es-CO" dirty="0"/>
          </a:p>
        </p:txBody>
      </p:sp>
    </p:spTree>
    <p:extLst>
      <p:ext uri="{BB962C8B-B14F-4D97-AF65-F5344CB8AC3E}">
        <p14:creationId xmlns:p14="http://schemas.microsoft.com/office/powerpoint/2010/main" val="649349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Concepto en sistemas</a:t>
            </a:r>
            <a:endParaRPr lang="es-CO" dirty="0"/>
          </a:p>
        </p:txBody>
      </p:sp>
      <p:sp>
        <p:nvSpPr>
          <p:cNvPr id="3" name="2 Marcador de contenido"/>
          <p:cNvSpPr>
            <a:spLocks noGrp="1"/>
          </p:cNvSpPr>
          <p:nvPr>
            <p:ph idx="1"/>
          </p:nvPr>
        </p:nvSpPr>
        <p:spPr/>
        <p:txBody>
          <a:bodyPr>
            <a:normAutofit fontScale="85000" lnSpcReduction="20000"/>
          </a:bodyPr>
          <a:lstStyle/>
          <a:p>
            <a:pPr algn="just"/>
            <a:r>
              <a:rPr lang="es-CO" dirty="0" smtClean="0"/>
              <a:t>Libro contable: Conjunto de instrucciones determinadas por parámetros según el tipo de regulación bien sea NIIF, reglas contables locales o reglas fiscales,</a:t>
            </a:r>
          </a:p>
          <a:p>
            <a:pPr algn="just"/>
            <a:r>
              <a:rPr lang="es-CO" dirty="0" smtClean="0"/>
              <a:t>No es un concepto físico (libro físico), no es un sitio físico donde se guarda información, ni manual, ni hoja de Excel,</a:t>
            </a:r>
          </a:p>
          <a:p>
            <a:pPr algn="just"/>
            <a:r>
              <a:rPr lang="es-CO" dirty="0" smtClean="0"/>
              <a:t>En sentido estricto, se incluye dentro de un ERP (por sus siglas en inglés) para procesar los datos que afectan la estructura financiera y operativa del negocio.</a:t>
            </a:r>
          </a:p>
          <a:p>
            <a:pPr algn="just"/>
            <a:r>
              <a:rPr lang="es-CO" dirty="0" smtClean="0"/>
              <a:t>Pueden imputar directamente a cuentas o conceptos contables o ser informativo o base de cómputos, tales como bases de datos para inventarios, depreciaciones, deterioros de activos, entre otros.</a:t>
            </a:r>
            <a:endParaRPr lang="es-CO" dirty="0"/>
          </a:p>
        </p:txBody>
      </p:sp>
    </p:spTree>
    <p:extLst>
      <p:ext uri="{BB962C8B-B14F-4D97-AF65-F5344CB8AC3E}">
        <p14:creationId xmlns:p14="http://schemas.microsoft.com/office/powerpoint/2010/main" val="1278724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400" dirty="0" smtClean="0"/>
              <a:t>Libros oficiales vs Libro Tributarios</a:t>
            </a:r>
            <a:endParaRPr lang="es-CO" sz="2400" dirty="0"/>
          </a:p>
        </p:txBody>
      </p:sp>
      <p:sp>
        <p:nvSpPr>
          <p:cNvPr id="3" name="2 Marcador de contenido"/>
          <p:cNvSpPr>
            <a:spLocks noGrp="1"/>
          </p:cNvSpPr>
          <p:nvPr>
            <p:ph idx="1"/>
          </p:nvPr>
        </p:nvSpPr>
        <p:spPr>
          <a:xfrm>
            <a:off x="446856" y="1484784"/>
            <a:ext cx="8229600" cy="4321175"/>
          </a:xfrm>
        </p:spPr>
        <p:txBody>
          <a:bodyPr>
            <a:normAutofit fontScale="85000" lnSpcReduction="20000"/>
          </a:bodyPr>
          <a:lstStyle/>
          <a:p>
            <a:pPr algn="just"/>
            <a:r>
              <a:rPr lang="es-CO" dirty="0" smtClean="0"/>
              <a:t>Derecho comercial, no específica cuales libros, pero exige determinada información con lo cual sugiere el formato de salida o de proceso de la misma,</a:t>
            </a:r>
          </a:p>
          <a:p>
            <a:pPr algn="just"/>
            <a:r>
              <a:rPr lang="es-CO" dirty="0" smtClean="0"/>
              <a:t>Derecho Tributario, el libro tributario solo tiene efectos fiscales, no le aplica la legislación del Código de Comercio, aunque su proceso en esencia debería tener los mismos parámetros técnicos de integridad y veracidad de la información.</a:t>
            </a:r>
          </a:p>
          <a:p>
            <a:pPr algn="just"/>
            <a:r>
              <a:rPr lang="es-CO" dirty="0" smtClean="0"/>
              <a:t>Libro Tributario = Base fiscal:  ¡NO!, </a:t>
            </a:r>
          </a:p>
          <a:p>
            <a:pPr algn="just"/>
            <a:r>
              <a:rPr lang="es-CO" dirty="0" smtClean="0"/>
              <a:t>Libro Tributario = DR 2649/93: ¡SI!</a:t>
            </a:r>
          </a:p>
          <a:p>
            <a:pPr algn="just"/>
            <a:r>
              <a:rPr lang="es-CO" dirty="0" smtClean="0"/>
              <a:t>Base fiscal = DR 2649/93 (Todas las remisiones) + Disposiciones fiscales ó</a:t>
            </a:r>
          </a:p>
          <a:p>
            <a:pPr algn="just"/>
            <a:r>
              <a:rPr lang="es-CO" dirty="0" smtClean="0"/>
              <a:t>Base fiscal = Base contable 2649/93 + conciliaciones </a:t>
            </a:r>
            <a:endParaRPr lang="es-CO" dirty="0"/>
          </a:p>
        </p:txBody>
      </p:sp>
    </p:spTree>
    <p:extLst>
      <p:ext uri="{BB962C8B-B14F-4D97-AF65-F5344CB8AC3E}">
        <p14:creationId xmlns:p14="http://schemas.microsoft.com/office/powerpoint/2010/main" val="4268274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400" dirty="0" smtClean="0"/>
              <a:t>Libro Tributario: Book </a:t>
            </a:r>
            <a:r>
              <a:rPr lang="es-CO" sz="2400" dirty="0" err="1" smtClean="0"/>
              <a:t>keeping</a:t>
            </a:r>
            <a:endParaRPr lang="es-CO" sz="2400" dirty="0"/>
          </a:p>
        </p:txBody>
      </p:sp>
      <p:sp>
        <p:nvSpPr>
          <p:cNvPr id="3" name="2 Marcador de contenido"/>
          <p:cNvSpPr>
            <a:spLocks noGrp="1"/>
          </p:cNvSpPr>
          <p:nvPr>
            <p:ph idx="1"/>
          </p:nvPr>
        </p:nvSpPr>
        <p:spPr/>
        <p:txBody>
          <a:bodyPr>
            <a:normAutofit fontScale="77500" lnSpcReduction="20000"/>
          </a:bodyPr>
          <a:lstStyle/>
          <a:p>
            <a:pPr algn="just"/>
            <a:r>
              <a:rPr lang="es-CO" dirty="0" smtClean="0"/>
              <a:t>Es un libro auxiliar? En nuestro concepto es un error técnico del D 2548/14 definir un subsistema como un libro auxiliar,</a:t>
            </a:r>
          </a:p>
          <a:p>
            <a:pPr algn="just"/>
            <a:r>
              <a:rPr lang="es-CO" dirty="0" smtClean="0"/>
              <a:t>Sin embargo, la teneduría de libros puede incluir la tecnología de información como un sistema contable basado en las mismas fuentes documentales en un mismo ERP (</a:t>
            </a:r>
            <a:r>
              <a:rPr lang="es-CO" dirty="0" err="1" smtClean="0"/>
              <a:t>multilibro</a:t>
            </a:r>
            <a:r>
              <a:rPr lang="es-CO" dirty="0" smtClean="0"/>
              <a:t>, </a:t>
            </a:r>
            <a:r>
              <a:rPr lang="es-CO" dirty="0" err="1" smtClean="0"/>
              <a:t>multicuenta</a:t>
            </a:r>
            <a:r>
              <a:rPr lang="es-CO" dirty="0" smtClean="0"/>
              <a:t>), un sistema de información diferente de la contabilidad bajo NIIF, no hay exigencia legal para su diligenciamiento,</a:t>
            </a:r>
          </a:p>
          <a:p>
            <a:pPr algn="just"/>
            <a:r>
              <a:rPr lang="es-CO" dirty="0" smtClean="0"/>
              <a:t>Libros manuales o contabilidad manual o Excel, NO SE RECOMIENDA, totalmente obsoleto, mejor el sistema obligatorio de registro.</a:t>
            </a:r>
          </a:p>
          <a:p>
            <a:pPr algn="just"/>
            <a:r>
              <a:rPr lang="es-CO" dirty="0" smtClean="0"/>
              <a:t>La teneduría de libros fue expresamente señalada en el DR 2649 de 1993, incluye todos los elementos necesarios para su diligenciamiento y reconstrucción en caso de pérdida.</a:t>
            </a:r>
            <a:endParaRPr lang="es-CO" dirty="0"/>
          </a:p>
        </p:txBody>
      </p:sp>
    </p:spTree>
    <p:extLst>
      <p:ext uri="{BB962C8B-B14F-4D97-AF65-F5344CB8AC3E}">
        <p14:creationId xmlns:p14="http://schemas.microsoft.com/office/powerpoint/2010/main" val="805465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000" dirty="0" smtClean="0"/>
              <a:t>Vigencia de normas contables tributarias</a:t>
            </a:r>
            <a:br>
              <a:rPr lang="es-CO" sz="2000" dirty="0" smtClean="0"/>
            </a:br>
            <a:r>
              <a:rPr lang="es-CO" sz="2000" dirty="0" smtClean="0"/>
              <a:t>Antecedentes</a:t>
            </a:r>
            <a:endParaRPr lang="es-CO" sz="2000" dirty="0"/>
          </a:p>
        </p:txBody>
      </p:sp>
      <p:sp>
        <p:nvSpPr>
          <p:cNvPr id="3" name="2 Marcador de contenido"/>
          <p:cNvSpPr>
            <a:spLocks noGrp="1"/>
          </p:cNvSpPr>
          <p:nvPr>
            <p:ph idx="1"/>
          </p:nvPr>
        </p:nvSpPr>
        <p:spPr/>
        <p:txBody>
          <a:bodyPr/>
          <a:lstStyle/>
          <a:p>
            <a:pPr algn="just"/>
            <a:r>
              <a:rPr lang="es-CO" dirty="0" smtClean="0"/>
              <a:t>¿Hay normas contables en el ordenamiento tributario?</a:t>
            </a:r>
          </a:p>
          <a:p>
            <a:pPr algn="just"/>
            <a:endParaRPr lang="es-CO" dirty="0"/>
          </a:p>
          <a:p>
            <a:pPr marL="0" indent="0" algn="just">
              <a:buNone/>
            </a:pPr>
            <a:r>
              <a:rPr lang="es-CO" dirty="0" smtClean="0"/>
              <a:t>Respuesta: Sí por el modelo contaminado «</a:t>
            </a:r>
            <a:r>
              <a:rPr lang="es-CO" dirty="0" err="1" smtClean="0"/>
              <a:t>corrupted</a:t>
            </a:r>
            <a:r>
              <a:rPr lang="es-CO" dirty="0" smtClean="0"/>
              <a:t>», y antes de 1986 las normas contables eran expedidas por leyes de impuestos por la herencia del modelo macro de la Europa Continental, ej. Ley 81/60.</a:t>
            </a:r>
            <a:endParaRPr lang="es-CO" dirty="0"/>
          </a:p>
        </p:txBody>
      </p:sp>
    </p:spTree>
    <p:extLst>
      <p:ext uri="{BB962C8B-B14F-4D97-AF65-F5344CB8AC3E}">
        <p14:creationId xmlns:p14="http://schemas.microsoft.com/office/powerpoint/2010/main" val="2311604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Ley 1314 de 2009 artículo 4</a:t>
            </a:r>
            <a:endParaRPr lang="es-CO" dirty="0"/>
          </a:p>
        </p:txBody>
      </p:sp>
      <p:sp>
        <p:nvSpPr>
          <p:cNvPr id="3" name="2 Marcador de contenido"/>
          <p:cNvSpPr>
            <a:spLocks noGrp="1"/>
          </p:cNvSpPr>
          <p:nvPr>
            <p:ph idx="1"/>
          </p:nvPr>
        </p:nvSpPr>
        <p:spPr/>
        <p:txBody>
          <a:bodyPr/>
          <a:lstStyle/>
          <a:p>
            <a:pPr marL="0" indent="0" algn="just">
              <a:buNone/>
            </a:pPr>
            <a:r>
              <a:rPr lang="es-CO" dirty="0" smtClean="0"/>
              <a:t>«A </a:t>
            </a:r>
            <a:r>
              <a:rPr lang="es-CO" dirty="0"/>
              <a:t>su vez, las disposiciones tributarias únicamente producen efectos </a:t>
            </a:r>
            <a:r>
              <a:rPr lang="es-CO" dirty="0" smtClean="0"/>
              <a:t>fiscales.»</a:t>
            </a:r>
          </a:p>
          <a:p>
            <a:pPr marL="0" indent="0" algn="just">
              <a:buNone/>
            </a:pPr>
            <a:endParaRPr lang="es-CO" dirty="0"/>
          </a:p>
          <a:p>
            <a:pPr marL="0" indent="0" algn="just">
              <a:buNone/>
            </a:pPr>
            <a:r>
              <a:rPr lang="es-CO" dirty="0" smtClean="0"/>
              <a:t>Esta norma dejaba sin efectos las normas contables expedidas en leyes de impuestos,</a:t>
            </a:r>
          </a:p>
          <a:p>
            <a:pPr marL="0" indent="0" algn="just">
              <a:buNone/>
            </a:pPr>
            <a:endParaRPr lang="es-CO" dirty="0"/>
          </a:p>
          <a:p>
            <a:pPr marL="0" indent="0" algn="just">
              <a:buNone/>
            </a:pPr>
            <a:r>
              <a:rPr lang="es-CO" dirty="0" smtClean="0"/>
              <a:t>La solución, dejar un término de su vigencia y aplicación,</a:t>
            </a:r>
            <a:endParaRPr lang="es-CO" dirty="0"/>
          </a:p>
        </p:txBody>
      </p:sp>
    </p:spTree>
    <p:extLst>
      <p:ext uri="{BB962C8B-B14F-4D97-AF65-F5344CB8AC3E}">
        <p14:creationId xmlns:p14="http://schemas.microsoft.com/office/powerpoint/2010/main" val="779991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Ley 1607 de 2012 artículo 165</a:t>
            </a:r>
            <a:endParaRPr lang="es-CO" dirty="0"/>
          </a:p>
        </p:txBody>
      </p:sp>
      <p:sp>
        <p:nvSpPr>
          <p:cNvPr id="3" name="2 Marcador de contenido"/>
          <p:cNvSpPr>
            <a:spLocks noGrp="1"/>
          </p:cNvSpPr>
          <p:nvPr>
            <p:ph idx="1"/>
          </p:nvPr>
        </p:nvSpPr>
        <p:spPr/>
        <p:txBody>
          <a:bodyPr>
            <a:normAutofit fontScale="70000" lnSpcReduction="20000"/>
          </a:bodyPr>
          <a:lstStyle/>
          <a:p>
            <a:pPr marL="0" indent="0" algn="just">
              <a:buNone/>
            </a:pPr>
            <a:r>
              <a:rPr lang="es-CO" dirty="0" smtClean="0"/>
              <a:t>«Así mismo, las exigencias de tratamientos contables para el reconocimientos de situaciones fiscales especiales perderán vigencia a partir de la fecha de aplicación del nuevo marco regulatorio contable»</a:t>
            </a:r>
          </a:p>
          <a:p>
            <a:pPr marL="0" indent="0" algn="just">
              <a:buNone/>
            </a:pPr>
            <a:endParaRPr lang="es-CO" dirty="0"/>
          </a:p>
          <a:p>
            <a:pPr marL="0" indent="0" algn="just">
              <a:buNone/>
            </a:pPr>
            <a:r>
              <a:rPr lang="es-CO" dirty="0" smtClean="0"/>
              <a:t>Las normas con tratamientos contables específicos tales como el artículo 127-1 del Estatuto Tributario, pierden vigencia a partir de la aplicación de NIIF en cuanto a los estados financieros de propósito general, pero en materia tributaria, seguirán teniendo vigencia y aplicación, en tanto no se cambie el modelo integrado o las remisiones que están previstas ya no se hagan al modelo contable anterior 2649/93 tal como está previsto durante los próximos cuatro años.</a:t>
            </a:r>
          </a:p>
          <a:p>
            <a:pPr marL="0" indent="0" algn="just">
              <a:buNone/>
            </a:pPr>
            <a:endParaRPr lang="es-CO" dirty="0"/>
          </a:p>
          <a:p>
            <a:pPr marL="0" indent="0" algn="just">
              <a:buNone/>
            </a:pPr>
            <a:r>
              <a:rPr lang="es-CO" dirty="0" smtClean="0"/>
              <a:t>Interpretación en coherencia con el artículo 13 Ley 1314 de 2009.</a:t>
            </a:r>
            <a:endParaRPr lang="es-CO" dirty="0"/>
          </a:p>
        </p:txBody>
      </p:sp>
    </p:spTree>
    <p:extLst>
      <p:ext uri="{BB962C8B-B14F-4D97-AF65-F5344CB8AC3E}">
        <p14:creationId xmlns:p14="http://schemas.microsoft.com/office/powerpoint/2010/main" val="194578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Antecedentes:</a:t>
            </a:r>
            <a:br>
              <a:rPr lang="es-CO" dirty="0" smtClean="0"/>
            </a:br>
            <a:r>
              <a:rPr lang="es-CO" dirty="0" smtClean="0"/>
              <a:t>Ley 1314 de 2009</a:t>
            </a:r>
            <a:br>
              <a:rPr lang="es-CO" dirty="0" smtClean="0"/>
            </a:br>
            <a:r>
              <a:rPr lang="es-CO" sz="1400" dirty="0" smtClean="0">
                <a:solidFill>
                  <a:srgbClr val="FF0000"/>
                </a:solidFill>
              </a:rPr>
              <a:t>Artículo 4: Independencia y Autonomía </a:t>
            </a:r>
            <a:r>
              <a:rPr lang="es-CO" sz="1400" u="sng" dirty="0" smtClean="0">
                <a:solidFill>
                  <a:srgbClr val="FF0000"/>
                </a:solidFill>
              </a:rPr>
              <a:t>de las normas tributarias</a:t>
            </a:r>
            <a:r>
              <a:rPr lang="es-CO" sz="1400" dirty="0" smtClean="0">
                <a:solidFill>
                  <a:srgbClr val="FF0000"/>
                </a:solidFill>
              </a:rPr>
              <a:t> frente a las de contabilidad e información financiera</a:t>
            </a:r>
            <a:endParaRPr lang="es-CO" dirty="0">
              <a:solidFill>
                <a:srgbClr val="FF0000"/>
              </a:solidFill>
            </a:endParaRPr>
          </a:p>
        </p:txBody>
      </p:sp>
      <p:sp>
        <p:nvSpPr>
          <p:cNvPr id="3" name="2 Marcador de contenido"/>
          <p:cNvSpPr>
            <a:spLocks noGrp="1"/>
          </p:cNvSpPr>
          <p:nvPr>
            <p:ph idx="1"/>
          </p:nvPr>
        </p:nvSpPr>
        <p:spPr/>
        <p:txBody>
          <a:bodyPr>
            <a:normAutofit lnSpcReduction="10000"/>
          </a:bodyPr>
          <a:lstStyle/>
          <a:p>
            <a:pPr algn="just"/>
            <a:r>
              <a:rPr lang="es-CO" dirty="0" err="1" smtClean="0"/>
              <a:t>Niif</a:t>
            </a:r>
            <a:r>
              <a:rPr lang="es-CO" dirty="0" smtClean="0"/>
              <a:t>, únicamente tendrán efectos cuando la ley tributaria remite (Remisión expresa) a ellas o cuando éstas (normas tributarias) no regulen la materia (Supletoriedad por omisión – Mal denominada remisión tácita). </a:t>
            </a:r>
          </a:p>
          <a:p>
            <a:pPr algn="just"/>
            <a:endParaRPr lang="es-CO" dirty="0"/>
          </a:p>
          <a:p>
            <a:pPr algn="just"/>
            <a:r>
              <a:rPr lang="es-CO" dirty="0" smtClean="0"/>
              <a:t>A su vez, las disposiciones tributarias únicamente producen efectos fiscales.</a:t>
            </a:r>
          </a:p>
          <a:p>
            <a:pPr algn="just"/>
            <a:endParaRPr lang="es-CO" dirty="0"/>
          </a:p>
          <a:p>
            <a:pPr marL="0" indent="0" algn="just">
              <a:buNone/>
            </a:pPr>
            <a:r>
              <a:rPr lang="es-CO" sz="1600" dirty="0" smtClean="0"/>
              <a:t>(Ver explicación teoría conjuntos, Vásquez y </a:t>
            </a:r>
            <a:r>
              <a:rPr lang="es-CO" sz="1600" dirty="0" err="1" smtClean="0"/>
              <a:t>Berruti</a:t>
            </a:r>
            <a:r>
              <a:rPr lang="es-CO" sz="1600" dirty="0" smtClean="0"/>
              <a:t>, Brasil 2005).</a:t>
            </a:r>
            <a:endParaRPr lang="es-CO" sz="1600" dirty="0"/>
          </a:p>
        </p:txBody>
      </p:sp>
    </p:spTree>
    <p:extLst>
      <p:ext uri="{BB962C8B-B14F-4D97-AF65-F5344CB8AC3E}">
        <p14:creationId xmlns:p14="http://schemas.microsoft.com/office/powerpoint/2010/main" val="3939873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1800" dirty="0" smtClean="0"/>
              <a:t>¿Normas que pudieran mantenerse en el tiempo?</a:t>
            </a:r>
            <a:endParaRPr lang="es-CO" sz="1800" dirty="0"/>
          </a:p>
        </p:txBody>
      </p:sp>
      <p:sp>
        <p:nvSpPr>
          <p:cNvPr id="3" name="2 Marcador de contenido"/>
          <p:cNvSpPr>
            <a:spLocks noGrp="1"/>
          </p:cNvSpPr>
          <p:nvPr>
            <p:ph idx="1"/>
          </p:nvPr>
        </p:nvSpPr>
        <p:spPr/>
        <p:txBody>
          <a:bodyPr>
            <a:normAutofit fontScale="77500" lnSpcReduction="20000"/>
          </a:bodyPr>
          <a:lstStyle/>
          <a:p>
            <a:pPr algn="just"/>
            <a:r>
              <a:rPr lang="es-CO" dirty="0" smtClean="0"/>
              <a:t>Hay normas contables dentro del Estatuto Tributario que pudieran permanecer en el tiempo, dado que tratan temas del pasado y del futuro.</a:t>
            </a:r>
          </a:p>
          <a:p>
            <a:pPr algn="just"/>
            <a:endParaRPr lang="es-CO" dirty="0"/>
          </a:p>
          <a:p>
            <a:pPr algn="just"/>
            <a:r>
              <a:rPr lang="es-CO" dirty="0" smtClean="0"/>
              <a:t>Ejemplo, el artículo 49 del ETN demanda la separación de utilidades gravadas de las no gravadas dentro del patrimonio. Esta premisa es válida tanto para lo ocurrido antes de la aplicación del nuevo marco regulatorio como para el futuro, dado que en los años siguientes seguirán existiendo utilidades comerciales bajo el nuevo marco regulatorio, parte de las cuales serán gravadas y otras no gravadas.</a:t>
            </a:r>
          </a:p>
          <a:p>
            <a:pPr algn="just"/>
            <a:r>
              <a:rPr lang="es-CO" dirty="0" smtClean="0"/>
              <a:t>En este caso habrán tres clases de utilidades: Las contables bajo el modelo anterior, las contables bajo NIIF, y las fiscales.</a:t>
            </a:r>
            <a:endParaRPr lang="es-CO" dirty="0"/>
          </a:p>
        </p:txBody>
      </p:sp>
    </p:spTree>
    <p:extLst>
      <p:ext uri="{BB962C8B-B14F-4D97-AF65-F5344CB8AC3E}">
        <p14:creationId xmlns:p14="http://schemas.microsoft.com/office/powerpoint/2010/main" val="14032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1800" dirty="0" smtClean="0"/>
              <a:t>¿Normas que pudieran mantenerse en el tiempo?</a:t>
            </a:r>
            <a:endParaRPr lang="es-CO" sz="1800" dirty="0"/>
          </a:p>
        </p:txBody>
      </p:sp>
      <p:sp>
        <p:nvSpPr>
          <p:cNvPr id="3" name="2 Marcador de contenido"/>
          <p:cNvSpPr>
            <a:spLocks noGrp="1"/>
          </p:cNvSpPr>
          <p:nvPr>
            <p:ph idx="1"/>
          </p:nvPr>
        </p:nvSpPr>
        <p:spPr/>
        <p:txBody>
          <a:bodyPr>
            <a:normAutofit fontScale="92500" lnSpcReduction="10000"/>
          </a:bodyPr>
          <a:lstStyle/>
          <a:p>
            <a:pPr algn="just"/>
            <a:r>
              <a:rPr lang="es-CO" dirty="0" smtClean="0"/>
              <a:t>Otras normas como las que tienen que ver con la revalorización del patrimonio, reservas por depreciaciones adicionales, que hacen parte del patrimonio bajo normas contables locales, en nuestra opinión deberán permanecer bajo el nuevo marco regulatorio NIIF, hasta tanto no se legisle sobre el tema, dado que tienen efectos tanto comerciales, se pueden capitalizar, como fiscales, su capitalización no sería gravada.</a:t>
            </a:r>
          </a:p>
          <a:p>
            <a:pPr algn="just"/>
            <a:r>
              <a:rPr lang="es-CO" dirty="0" smtClean="0"/>
              <a:t>Es importante resaltar que algunos colegas y el CTCP no comparte esta posición</a:t>
            </a:r>
            <a:endParaRPr lang="es-CO" dirty="0"/>
          </a:p>
        </p:txBody>
      </p:sp>
    </p:spTree>
    <p:extLst>
      <p:ext uri="{BB962C8B-B14F-4D97-AF65-F5344CB8AC3E}">
        <p14:creationId xmlns:p14="http://schemas.microsoft.com/office/powerpoint/2010/main" val="3289074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1800" dirty="0" smtClean="0"/>
              <a:t>¿Normas que pudieran mantenerse en el tiempo?</a:t>
            </a:r>
            <a:endParaRPr lang="es-CO"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08912"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95936" y="5949280"/>
            <a:ext cx="2797561" cy="253916"/>
          </a:xfrm>
          <a:prstGeom prst="rect">
            <a:avLst/>
          </a:prstGeom>
          <a:noFill/>
        </p:spPr>
        <p:txBody>
          <a:bodyPr wrap="none" rtlCol="0">
            <a:spAutoFit/>
          </a:bodyPr>
          <a:lstStyle/>
          <a:p>
            <a:r>
              <a:rPr lang="es-CO" sz="1050" dirty="0" smtClean="0"/>
              <a:t>Tomado de Orientación 016 CTCP Dic 2015 P 32</a:t>
            </a:r>
            <a:endParaRPr lang="es-CO" sz="1050" dirty="0"/>
          </a:p>
        </p:txBody>
      </p:sp>
    </p:spTree>
    <p:extLst>
      <p:ext uri="{BB962C8B-B14F-4D97-AF65-F5344CB8AC3E}">
        <p14:creationId xmlns:p14="http://schemas.microsoft.com/office/powerpoint/2010/main" val="2851715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1800" dirty="0" smtClean="0"/>
              <a:t>Normas contables en leyes de impuestos después del nuevo marco regulatorio NIIF</a:t>
            </a:r>
            <a:endParaRPr lang="es-CO" sz="1800" dirty="0"/>
          </a:p>
        </p:txBody>
      </p:sp>
      <p:sp>
        <p:nvSpPr>
          <p:cNvPr id="3" name="2 Marcador de contenido"/>
          <p:cNvSpPr>
            <a:spLocks noGrp="1"/>
          </p:cNvSpPr>
          <p:nvPr>
            <p:ph idx="1"/>
          </p:nvPr>
        </p:nvSpPr>
        <p:spPr/>
        <p:txBody>
          <a:bodyPr>
            <a:normAutofit/>
          </a:bodyPr>
          <a:lstStyle/>
          <a:p>
            <a:pPr algn="just"/>
            <a:r>
              <a:rPr lang="es-CO" dirty="0" smtClean="0"/>
              <a:t>Hay normas expedidas con posterioridad a la vigencia y aplicación de NIIF que tienen incidencia en el nuevo marco regulatorio, ejemplo Ley 1739/2014, en el tratamiento del impuesto a la riqueza de manera opcional.</a:t>
            </a:r>
          </a:p>
          <a:p>
            <a:pPr algn="just"/>
            <a:endParaRPr lang="es-CO" dirty="0"/>
          </a:p>
          <a:p>
            <a:pPr algn="just"/>
            <a:r>
              <a:rPr lang="es-CO" dirty="0" smtClean="0"/>
              <a:t>Luego, la restricción de la Ley 1314 de 2009 que las normas tributarias solo tienen efectos fiscales, no es válido.</a:t>
            </a:r>
            <a:endParaRPr lang="es-CO" dirty="0"/>
          </a:p>
        </p:txBody>
      </p:sp>
    </p:spTree>
    <p:extLst>
      <p:ext uri="{BB962C8B-B14F-4D97-AF65-F5344CB8AC3E}">
        <p14:creationId xmlns:p14="http://schemas.microsoft.com/office/powerpoint/2010/main" val="3317518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000" dirty="0" smtClean="0"/>
              <a:t>La revisoría fiscal y el registro obligatorio o el libro tributario</a:t>
            </a:r>
            <a:endParaRPr lang="es-CO" sz="2000" dirty="0"/>
          </a:p>
        </p:txBody>
      </p:sp>
      <p:sp>
        <p:nvSpPr>
          <p:cNvPr id="3" name="2 Marcador de contenido"/>
          <p:cNvSpPr>
            <a:spLocks noGrp="1"/>
          </p:cNvSpPr>
          <p:nvPr>
            <p:ph idx="1"/>
          </p:nvPr>
        </p:nvSpPr>
        <p:spPr/>
        <p:txBody>
          <a:bodyPr>
            <a:noAutofit/>
          </a:bodyPr>
          <a:lstStyle/>
          <a:p>
            <a:pPr algn="just"/>
            <a:r>
              <a:rPr lang="es-CO" sz="2000" dirty="0" smtClean="0"/>
              <a:t>El artículo 581 del </a:t>
            </a:r>
            <a:r>
              <a:rPr lang="es-CO" sz="2000" dirty="0" err="1" smtClean="0"/>
              <a:t>etn</a:t>
            </a:r>
            <a:r>
              <a:rPr lang="es-CO" sz="2000" dirty="0" smtClean="0"/>
              <a:t>, en cuanto a la función certificadora, hace referencia al nuevo marco regulatorio, es decir a la contabilidad oficial bajo NIIF (O contabilidad oficial).</a:t>
            </a:r>
          </a:p>
          <a:p>
            <a:pPr algn="just"/>
            <a:r>
              <a:rPr lang="es-CO" sz="2000" dirty="0" smtClean="0"/>
              <a:t>El artículo 659 del </a:t>
            </a:r>
            <a:r>
              <a:rPr lang="es-CO" sz="2000" dirty="0" err="1" smtClean="0"/>
              <a:t>etn</a:t>
            </a:r>
            <a:r>
              <a:rPr lang="es-CO" sz="2000" dirty="0" smtClean="0"/>
              <a:t>, sanciona cuando no aconseje llevar contabilidad de acuerdo con los principios de contabilidad generalmente aceptados, o que no coincidan con los asientos en los libros. Esta norma de procedimiento ha de entenderse referida a NIIF (O contabilidad oficial).</a:t>
            </a:r>
          </a:p>
          <a:p>
            <a:pPr algn="just"/>
            <a:r>
              <a:rPr lang="es-CO" sz="2000" dirty="0" smtClean="0"/>
              <a:t>Igualmente, el artículo 658-1 refiere la sanción por hechos irregulares en la contabilidad, omisión de ingresos, inclusión de costos y deducciones inexistentes o pérdidas improcedentes, referido igualmente a NIIF (O contabilidad oficial).</a:t>
            </a:r>
            <a:endParaRPr lang="es-CO" sz="2000" dirty="0"/>
          </a:p>
        </p:txBody>
      </p:sp>
    </p:spTree>
    <p:extLst>
      <p:ext uri="{BB962C8B-B14F-4D97-AF65-F5344CB8AC3E}">
        <p14:creationId xmlns:p14="http://schemas.microsoft.com/office/powerpoint/2010/main" val="3353906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000" dirty="0" smtClean="0"/>
              <a:t>La revisoría fiscal y el registro obligatorio o el libro tributario</a:t>
            </a:r>
            <a:endParaRPr lang="es-CO" sz="2000" dirty="0"/>
          </a:p>
        </p:txBody>
      </p:sp>
      <p:sp>
        <p:nvSpPr>
          <p:cNvPr id="3" name="2 Marcador de contenido"/>
          <p:cNvSpPr>
            <a:spLocks noGrp="1"/>
          </p:cNvSpPr>
          <p:nvPr>
            <p:ph idx="1"/>
          </p:nvPr>
        </p:nvSpPr>
        <p:spPr/>
        <p:txBody>
          <a:bodyPr>
            <a:noAutofit/>
          </a:bodyPr>
          <a:lstStyle/>
          <a:p>
            <a:pPr algn="just"/>
            <a:r>
              <a:rPr lang="es-CO" sz="2000" dirty="0"/>
              <a:t>El artículo 5 del DR 2548 de 2014, dispone que las declaraciones tributarias deben estar soportadas con:</a:t>
            </a:r>
          </a:p>
          <a:p>
            <a:pPr lvl="1" algn="just"/>
            <a:r>
              <a:rPr lang="es-CO" sz="1600" dirty="0"/>
              <a:t>Registro obligatorio de diferencias o</a:t>
            </a:r>
          </a:p>
          <a:p>
            <a:pPr lvl="1" algn="just"/>
            <a:r>
              <a:rPr lang="es-CO" sz="1600" dirty="0"/>
              <a:t>Libro Tributario</a:t>
            </a:r>
          </a:p>
          <a:p>
            <a:pPr lvl="1" algn="just"/>
            <a:r>
              <a:rPr lang="es-CO" sz="1600" dirty="0"/>
              <a:t>Y…. «Contabilidad oficial» </a:t>
            </a:r>
          </a:p>
          <a:p>
            <a:pPr marL="0" indent="0" algn="just">
              <a:buNone/>
            </a:pPr>
            <a:endParaRPr lang="es-CO" sz="2000" dirty="0"/>
          </a:p>
          <a:p>
            <a:pPr algn="just"/>
            <a:r>
              <a:rPr lang="es-CO" sz="2000" dirty="0" smtClean="0"/>
              <a:t>El registro obligatorio de diferencias y el Libro Tributario, como deber legal, implica la auditoria de cumplimiento para el Revisor Fiscal, pero NO certifica sobre el registro obligatorio ni sobre el libro tributario, en la medida que no hay norma legal que así lo exija, al determinarse anteriormente que lo ordenado en el artículo 581 del ETN, hace referencia a la contabilidad oficial.</a:t>
            </a:r>
          </a:p>
          <a:p>
            <a:pPr algn="just"/>
            <a:endParaRPr lang="es-CO" sz="2000" dirty="0"/>
          </a:p>
          <a:p>
            <a:pPr algn="just"/>
            <a:endParaRPr lang="es-CO" sz="2000" dirty="0"/>
          </a:p>
          <a:p>
            <a:pPr algn="just"/>
            <a:endParaRPr lang="es-CO" sz="2000" dirty="0" smtClean="0"/>
          </a:p>
          <a:p>
            <a:pPr algn="just"/>
            <a:endParaRPr lang="es-CO" sz="2000" dirty="0"/>
          </a:p>
          <a:p>
            <a:pPr algn="just"/>
            <a:endParaRPr lang="es-CO" sz="2000" dirty="0" smtClean="0"/>
          </a:p>
          <a:p>
            <a:pPr algn="just"/>
            <a:endParaRPr lang="es-CO" sz="2000" dirty="0"/>
          </a:p>
          <a:p>
            <a:pPr algn="just"/>
            <a:endParaRPr lang="es-CO" sz="2000" dirty="0" smtClean="0"/>
          </a:p>
          <a:p>
            <a:pPr algn="just"/>
            <a:endParaRPr lang="es-CO" sz="2000" dirty="0"/>
          </a:p>
        </p:txBody>
      </p:sp>
    </p:spTree>
    <p:extLst>
      <p:ext uri="{BB962C8B-B14F-4D97-AF65-F5344CB8AC3E}">
        <p14:creationId xmlns:p14="http://schemas.microsoft.com/office/powerpoint/2010/main" val="142409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000" dirty="0" smtClean="0"/>
              <a:t>La revisoría fiscal y el registro obligatorio o el libro tributario</a:t>
            </a:r>
            <a:endParaRPr lang="es-CO" sz="2000" dirty="0"/>
          </a:p>
        </p:txBody>
      </p:sp>
      <p:sp>
        <p:nvSpPr>
          <p:cNvPr id="3" name="2 Marcador de contenido"/>
          <p:cNvSpPr>
            <a:spLocks noGrp="1"/>
          </p:cNvSpPr>
          <p:nvPr>
            <p:ph idx="1"/>
          </p:nvPr>
        </p:nvSpPr>
        <p:spPr/>
        <p:txBody>
          <a:bodyPr>
            <a:noAutofit/>
          </a:bodyPr>
          <a:lstStyle/>
          <a:p>
            <a:pPr algn="just"/>
            <a:r>
              <a:rPr lang="es-CO" sz="2000" dirty="0" smtClean="0"/>
              <a:t>Las pruebas referidas en el artículo 777 del ETN como prueba contable, pudieran estar referidas a cualquiera de los sistemas en que hiciere válida la documentación de soporte: </a:t>
            </a:r>
          </a:p>
          <a:p>
            <a:pPr lvl="1" algn="just"/>
            <a:r>
              <a:rPr lang="es-CO" sz="1600" dirty="0" smtClean="0"/>
              <a:t>A la contabilidad oficial bajo NIIF</a:t>
            </a:r>
          </a:p>
          <a:p>
            <a:pPr lvl="1" algn="just"/>
            <a:r>
              <a:rPr lang="es-CO" sz="1600" dirty="0" smtClean="0"/>
              <a:t>Al sistema de registro obligatorio, debidamente conciliado con la contabilidad bajo NIIF y en nuestra recomendación con norma local,</a:t>
            </a:r>
          </a:p>
          <a:p>
            <a:pPr lvl="1" algn="just"/>
            <a:r>
              <a:rPr lang="es-CO" sz="1600" dirty="0" smtClean="0"/>
              <a:t>O al Libro Tributario, basado en la norma contable local (DR 2649/93), igualmente debidamente conciliado con la base fiscal. </a:t>
            </a:r>
            <a:endParaRPr lang="es-CO" sz="1600" dirty="0"/>
          </a:p>
          <a:p>
            <a:pPr algn="just"/>
            <a:endParaRPr lang="es-CO" sz="2000" dirty="0" smtClean="0"/>
          </a:p>
          <a:p>
            <a:pPr algn="just"/>
            <a:r>
              <a:rPr lang="es-CO" sz="2000" dirty="0"/>
              <a:t>Todo lo anterior, siempre y cuando corresponda a los actos propios de la fe pública del artículo 10 de la Ley 43 de 1990.</a:t>
            </a:r>
          </a:p>
          <a:p>
            <a:pPr algn="just"/>
            <a:endParaRPr lang="es-CO" sz="2000" dirty="0" smtClean="0"/>
          </a:p>
          <a:p>
            <a:pPr algn="just"/>
            <a:endParaRPr lang="es-CO" sz="2000" dirty="0"/>
          </a:p>
          <a:p>
            <a:pPr algn="just"/>
            <a:endParaRPr lang="es-CO" sz="2000" dirty="0" smtClean="0"/>
          </a:p>
          <a:p>
            <a:pPr algn="just"/>
            <a:endParaRPr lang="es-CO" sz="2000" dirty="0"/>
          </a:p>
        </p:txBody>
      </p:sp>
    </p:spTree>
    <p:extLst>
      <p:ext uri="{BB962C8B-B14F-4D97-AF65-F5344CB8AC3E}">
        <p14:creationId xmlns:p14="http://schemas.microsoft.com/office/powerpoint/2010/main" val="1162922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260648"/>
            <a:ext cx="5626671" cy="490066"/>
          </a:xfrm>
        </p:spPr>
        <p:txBody>
          <a:bodyPr/>
          <a:lstStyle/>
          <a:p>
            <a:pPr algn="ctr"/>
            <a:r>
              <a:rPr lang="es-CO" dirty="0" smtClean="0"/>
              <a:t>Diferencias Temporarias</a:t>
            </a:r>
            <a:endParaRPr lang="es-CO" dirty="0"/>
          </a:p>
        </p:txBody>
      </p:sp>
      <p:pic>
        <p:nvPicPr>
          <p:cNvPr id="5124" name="Picture 4" descr="C:\Users\GABRIEL VÁSQUEZ T\AppData\Local\Microsoft\Windows\INetCache\IE\EN84IXR3\incertidumbre-caos-cuestionar-principios-emprend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35292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88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Concepto según NIIF </a:t>
            </a:r>
            <a:r>
              <a:rPr lang="es-CO" sz="1100" dirty="0" smtClean="0"/>
              <a:t>(NIC 12)</a:t>
            </a:r>
            <a:r>
              <a:rPr lang="es-CO" dirty="0" smtClean="0"/>
              <a:t>:</a:t>
            </a:r>
            <a:endParaRPr lang="es-CO"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CO" dirty="0" smtClean="0"/>
              <a:t>Las diferencias temporarias son las que existen entre el </a:t>
            </a:r>
            <a:r>
              <a:rPr lang="es-CO" u="sng" dirty="0" smtClean="0"/>
              <a:t>importe en libros </a:t>
            </a:r>
            <a:r>
              <a:rPr lang="es-CO" dirty="0" smtClean="0"/>
              <a:t>de un activo o pasivo en el estado de situación financiera y su </a:t>
            </a:r>
            <a:r>
              <a:rPr lang="es-CO" u="sng" dirty="0" smtClean="0"/>
              <a:t>base fiscal</a:t>
            </a:r>
            <a:r>
              <a:rPr lang="es-CO" dirty="0" smtClean="0"/>
              <a:t>. Las diferencias temporarias pueden ser:</a:t>
            </a:r>
          </a:p>
          <a:p>
            <a:pPr marL="0" indent="0" algn="just">
              <a:buNone/>
            </a:pPr>
            <a:endParaRPr lang="es-CO" dirty="0" smtClean="0"/>
          </a:p>
          <a:p>
            <a:pPr marL="0" indent="0" algn="just">
              <a:buNone/>
            </a:pPr>
            <a:r>
              <a:rPr lang="es-CO" dirty="0" smtClean="0"/>
              <a:t>(a) Diferencias temporarias imponibles, que son aquellas diferencias temporarias que dan lugar a </a:t>
            </a:r>
            <a:r>
              <a:rPr lang="es-CO" b="1" dirty="0" smtClean="0">
                <a:solidFill>
                  <a:srgbClr val="FF0000"/>
                </a:solidFill>
              </a:rPr>
              <a:t>cantidades imponibles </a:t>
            </a:r>
            <a:r>
              <a:rPr lang="es-CO" dirty="0" smtClean="0"/>
              <a:t>al determinar la ganancia (perdida) fiscal correspondiente </a:t>
            </a:r>
            <a:r>
              <a:rPr lang="es-CO" b="1" dirty="0" smtClean="0">
                <a:solidFill>
                  <a:srgbClr val="FF0000"/>
                </a:solidFill>
              </a:rPr>
              <a:t>a períodos futuros</a:t>
            </a:r>
            <a:r>
              <a:rPr lang="es-CO" dirty="0" smtClean="0"/>
              <a:t>, cuando el importe en libros del activo sea recuperado o el pasivo sea liquidado; o </a:t>
            </a:r>
            <a:endParaRPr lang="es-CO" dirty="0"/>
          </a:p>
        </p:txBody>
      </p:sp>
    </p:spTree>
    <p:extLst>
      <p:ext uri="{BB962C8B-B14F-4D97-AF65-F5344CB8AC3E}">
        <p14:creationId xmlns:p14="http://schemas.microsoft.com/office/powerpoint/2010/main" val="3437636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Concepto según NIIF </a:t>
            </a:r>
            <a:r>
              <a:rPr lang="es-CO" sz="1100" dirty="0" smtClean="0"/>
              <a:t>(NIC 12)</a:t>
            </a:r>
            <a:r>
              <a:rPr lang="es-CO" dirty="0" smtClean="0"/>
              <a:t>:</a:t>
            </a:r>
            <a:endParaRPr lang="es-CO"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CO" sz="2400" dirty="0" smtClean="0"/>
              <a:t>(b) Diferencias temporarias deducibles, que son aquellas diferencias temporarias que dan lugar a </a:t>
            </a:r>
            <a:r>
              <a:rPr lang="es-CO" sz="2400" b="1" dirty="0" smtClean="0">
                <a:solidFill>
                  <a:srgbClr val="FF0000"/>
                </a:solidFill>
              </a:rPr>
              <a:t>cantidades que son deducibles </a:t>
            </a:r>
            <a:r>
              <a:rPr lang="es-CO" sz="2400" dirty="0" smtClean="0"/>
              <a:t>al determinar la ganancia (pérdida) fiscal correspondiente </a:t>
            </a:r>
            <a:r>
              <a:rPr lang="es-CO" sz="2400" b="1" dirty="0" smtClean="0">
                <a:solidFill>
                  <a:srgbClr val="FF0000"/>
                </a:solidFill>
              </a:rPr>
              <a:t>a períodos futuros</a:t>
            </a:r>
            <a:r>
              <a:rPr lang="es-CO" sz="2400" dirty="0" smtClean="0"/>
              <a:t>, cuando el importe en libros del activo sea recuperado o el pasivo sea liquidado.</a:t>
            </a:r>
          </a:p>
          <a:p>
            <a:pPr marL="0" indent="0" algn="just">
              <a:buNone/>
            </a:pPr>
            <a:endParaRPr lang="es-CO" sz="2400" dirty="0"/>
          </a:p>
          <a:p>
            <a:pPr marL="0" indent="0" algn="just">
              <a:buNone/>
            </a:pPr>
            <a:r>
              <a:rPr lang="es-CO" sz="2400" dirty="0" smtClean="0"/>
              <a:t>La base fiscal de un activo o pasivo es el importe atribuido, para fines fiscales, a dicho activo o pasivo.</a:t>
            </a:r>
          </a:p>
          <a:p>
            <a:pPr marL="0" indent="0" algn="just">
              <a:buNone/>
            </a:pPr>
            <a:endParaRPr lang="es-CO" sz="2400" dirty="0"/>
          </a:p>
          <a:p>
            <a:pPr marL="0" indent="0" algn="just">
              <a:buNone/>
            </a:pPr>
            <a:r>
              <a:rPr lang="es-CO" altLang="es-CO" sz="2400" dirty="0" smtClean="0"/>
              <a:t>……………………………….</a:t>
            </a:r>
          </a:p>
          <a:p>
            <a:pPr marL="0" indent="0" algn="just">
              <a:buNone/>
            </a:pPr>
            <a:endParaRPr lang="es-CO" altLang="es-CO" sz="2400" dirty="0" smtClean="0"/>
          </a:p>
          <a:p>
            <a:pPr marL="0" indent="0" algn="just">
              <a:buNone/>
            </a:pPr>
            <a:r>
              <a:rPr lang="es-CO" altLang="es-CO" sz="2400" dirty="0" smtClean="0"/>
              <a:t>Según DR 2548/2014 antes citado:</a:t>
            </a:r>
          </a:p>
          <a:p>
            <a:pPr marL="0" indent="0" algn="just">
              <a:buNone/>
            </a:pPr>
            <a:r>
              <a:rPr lang="es-CO" altLang="es-CO" sz="2400" dirty="0" smtClean="0"/>
              <a:t>Las </a:t>
            </a:r>
            <a:r>
              <a:rPr lang="es-CO" altLang="es-CO" sz="2400" dirty="0"/>
              <a:t>bases fiscales son aquellas determinadas con base en las </a:t>
            </a:r>
            <a:r>
              <a:rPr lang="es-CO" altLang="es-CO" sz="2400" b="1" u="sng" dirty="0">
                <a:solidFill>
                  <a:srgbClr val="FF0000"/>
                </a:solidFill>
              </a:rPr>
              <a:t>disposiciones fiscales y todas las remisiones a las normas contables.</a:t>
            </a:r>
            <a:endParaRPr lang="es-CO" sz="2400" dirty="0"/>
          </a:p>
        </p:txBody>
      </p:sp>
    </p:spTree>
    <p:extLst>
      <p:ext uri="{BB962C8B-B14F-4D97-AF65-F5344CB8AC3E}">
        <p14:creationId xmlns:p14="http://schemas.microsoft.com/office/powerpoint/2010/main" val="3711128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La incertidumbre de los posibles efectos</a:t>
            </a:r>
            <a:endParaRPr lang="es-CO" dirty="0"/>
          </a:p>
        </p:txBody>
      </p:sp>
      <p:sp>
        <p:nvSpPr>
          <p:cNvPr id="3" name="2 Marcador de contenido"/>
          <p:cNvSpPr>
            <a:spLocks noGrp="1"/>
          </p:cNvSpPr>
          <p:nvPr>
            <p:ph idx="1"/>
          </p:nvPr>
        </p:nvSpPr>
        <p:spPr/>
        <p:txBody>
          <a:bodyPr/>
          <a:lstStyle/>
          <a:p>
            <a:pPr marL="0" indent="0" algn="just">
              <a:buNone/>
            </a:pPr>
            <a:r>
              <a:rPr lang="es-CO" dirty="0" smtClean="0"/>
              <a:t>Artículo 165 de la Ley 1607 de 2012</a:t>
            </a:r>
          </a:p>
          <a:p>
            <a:pPr marL="0" indent="0" algn="just">
              <a:buNone/>
            </a:pPr>
            <a:endParaRPr lang="es-CO" dirty="0"/>
          </a:p>
          <a:p>
            <a:pPr marL="0" indent="0" algn="just">
              <a:buNone/>
            </a:pPr>
            <a:r>
              <a:rPr lang="es-CO" dirty="0" smtClean="0"/>
              <a:t>Únicamente para efectos tributarios, las remisiones contenidas en las normas tributarias a las normas contables, continuarán vigentes durante los cuatro años siguientes a la entrada en vigencia de las NIIF, con el fin,……….. </a:t>
            </a:r>
            <a:endParaRPr lang="es-CO" dirty="0"/>
          </a:p>
        </p:txBody>
      </p:sp>
    </p:spTree>
    <p:extLst>
      <p:ext uri="{BB962C8B-B14F-4D97-AF65-F5344CB8AC3E}">
        <p14:creationId xmlns:p14="http://schemas.microsoft.com/office/powerpoint/2010/main" val="2178022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ítulo 1"/>
          <p:cNvSpPr>
            <a:spLocks noGrp="1"/>
          </p:cNvSpPr>
          <p:nvPr>
            <p:ph type="title"/>
          </p:nvPr>
        </p:nvSpPr>
        <p:spPr>
          <a:xfrm>
            <a:off x="179388" y="346175"/>
            <a:ext cx="5626100" cy="490537"/>
          </a:xfrm>
        </p:spPr>
        <p:txBody>
          <a:bodyPr/>
          <a:lstStyle/>
          <a:p>
            <a:pPr algn="ctr"/>
            <a:r>
              <a:rPr lang="es-CO" altLang="es-CO" dirty="0" smtClean="0"/>
              <a:t>LOCALIZACIÓN NIC 12</a:t>
            </a:r>
            <a:br>
              <a:rPr lang="es-CO" altLang="es-CO" dirty="0" smtClean="0"/>
            </a:br>
            <a:r>
              <a:rPr lang="es-CO" altLang="es-CO" sz="2000" dirty="0" smtClean="0"/>
              <a:t>Base fiscal: dos normativas</a:t>
            </a:r>
            <a:r>
              <a:rPr lang="es-CO" altLang="es-CO" sz="2800" dirty="0" smtClean="0"/>
              <a:t/>
            </a:r>
            <a:br>
              <a:rPr lang="es-CO" altLang="es-CO" sz="2800" dirty="0" smtClean="0"/>
            </a:br>
            <a:endParaRPr lang="es-CO" altLang="es-CO" sz="2800" dirty="0" smtClean="0"/>
          </a:p>
        </p:txBody>
      </p:sp>
      <p:graphicFrame>
        <p:nvGraphicFramePr>
          <p:cNvPr id="2" name="Diagrama 1"/>
          <p:cNvGraphicFramePr/>
          <p:nvPr/>
        </p:nvGraphicFramePr>
        <p:xfrm>
          <a:off x="60175" y="1208360"/>
          <a:ext cx="8976321"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nvGraphicFramePr>
        <p:xfrm>
          <a:off x="35496" y="676920"/>
          <a:ext cx="2664296" cy="203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08200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ítulo 1"/>
          <p:cNvSpPr>
            <a:spLocks noGrp="1"/>
          </p:cNvSpPr>
          <p:nvPr>
            <p:ph type="title"/>
          </p:nvPr>
        </p:nvSpPr>
        <p:spPr/>
        <p:txBody>
          <a:bodyPr/>
          <a:lstStyle/>
          <a:p>
            <a:r>
              <a:rPr lang="es-CO" altLang="es-CO" smtClean="0"/>
              <a:t>Algoritmo Impuesto diferido</a:t>
            </a:r>
          </a:p>
        </p:txBody>
      </p:sp>
      <p:graphicFrame>
        <p:nvGraphicFramePr>
          <p:cNvPr id="3" name="Diagrama 2"/>
          <p:cNvGraphicFramePr/>
          <p:nvPr>
            <p:extLst>
              <p:ext uri="{D42A27DB-BD31-4B8C-83A1-F6EECF244321}">
                <p14:modId xmlns:p14="http://schemas.microsoft.com/office/powerpoint/2010/main" val="1942163469"/>
              </p:ext>
            </p:extLst>
          </p:nvPr>
        </p:nvGraphicFramePr>
        <p:xfrm>
          <a:off x="179512" y="1397000"/>
          <a:ext cx="896448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gual que 3"/>
          <p:cNvSpPr/>
          <p:nvPr/>
        </p:nvSpPr>
        <p:spPr>
          <a:xfrm>
            <a:off x="2682875" y="2992438"/>
            <a:ext cx="952500" cy="5810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
        <p:nvSpPr>
          <p:cNvPr id="5" name="Multiplicar 4"/>
          <p:cNvSpPr/>
          <p:nvPr/>
        </p:nvSpPr>
        <p:spPr>
          <a:xfrm>
            <a:off x="5668963" y="2992438"/>
            <a:ext cx="847725" cy="5810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1102926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Casos mas frecuentes…..</a:t>
            </a:r>
            <a:endParaRPr lang="es-CO" dirty="0"/>
          </a:p>
        </p:txBody>
      </p:sp>
      <p:sp>
        <p:nvSpPr>
          <p:cNvPr id="3" name="2 Marcador de contenido"/>
          <p:cNvSpPr>
            <a:spLocks noGrp="1"/>
          </p:cNvSpPr>
          <p:nvPr>
            <p:ph idx="1"/>
          </p:nvPr>
        </p:nvSpPr>
        <p:spPr/>
        <p:txBody>
          <a:bodyPr/>
          <a:lstStyle/>
          <a:p>
            <a:pPr algn="just"/>
            <a:r>
              <a:rPr lang="es-CO" dirty="0" smtClean="0"/>
              <a:t>Revaluación propiedad planta y equipo</a:t>
            </a:r>
          </a:p>
          <a:p>
            <a:pPr algn="just"/>
            <a:r>
              <a:rPr lang="es-CO" dirty="0" smtClean="0"/>
              <a:t>Reajustes fiscales</a:t>
            </a:r>
          </a:p>
          <a:p>
            <a:pPr algn="just"/>
            <a:r>
              <a:rPr lang="es-CO" dirty="0" smtClean="0"/>
              <a:t>Provisiones</a:t>
            </a:r>
          </a:p>
          <a:p>
            <a:pPr algn="just"/>
            <a:r>
              <a:rPr lang="es-CO" dirty="0" smtClean="0"/>
              <a:t>Deterioro de activos – cartera</a:t>
            </a:r>
          </a:p>
          <a:p>
            <a:pPr algn="just"/>
            <a:r>
              <a:rPr lang="es-CO" dirty="0" smtClean="0"/>
              <a:t>Ingresos no fiscales por reconocimientos bajo NIIF Ejemplo empresas de servicios públicos en la parte del servicio no facturado al corte de cada mes,…..</a:t>
            </a:r>
          </a:p>
          <a:p>
            <a:pPr algn="just"/>
            <a:endParaRPr lang="es-CO" dirty="0"/>
          </a:p>
        </p:txBody>
      </p:sp>
    </p:spTree>
    <p:extLst>
      <p:ext uri="{BB962C8B-B14F-4D97-AF65-F5344CB8AC3E}">
        <p14:creationId xmlns:p14="http://schemas.microsoft.com/office/powerpoint/2010/main" val="1192964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089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8678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5"/>
            <a:ext cx="8856984"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9378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36" y="663575"/>
            <a:ext cx="3683000"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63575"/>
            <a:ext cx="3403600"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21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36" y="571500"/>
            <a:ext cx="3683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720" y="571500"/>
            <a:ext cx="3403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11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90612"/>
            <a:ext cx="5256584"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34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6768752"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2368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064896"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941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Posibles tipologías de interacción:</a:t>
            </a:r>
            <a:endParaRPr lang="es-CO" dirty="0"/>
          </a:p>
        </p:txBody>
      </p:sp>
      <p:sp>
        <p:nvSpPr>
          <p:cNvPr id="3" name="2 Marcador de contenido"/>
          <p:cNvSpPr>
            <a:spLocks noGrp="1"/>
          </p:cNvSpPr>
          <p:nvPr>
            <p:ph idx="1"/>
          </p:nvPr>
        </p:nvSpPr>
        <p:spPr>
          <a:xfrm>
            <a:off x="446856" y="1628800"/>
            <a:ext cx="8229600" cy="4321175"/>
          </a:xfrm>
        </p:spPr>
        <p:txBody>
          <a:bodyPr>
            <a:normAutofit fontScale="77500" lnSpcReduction="20000"/>
          </a:bodyPr>
          <a:lstStyle/>
          <a:p>
            <a:pPr algn="just"/>
            <a:r>
              <a:rPr lang="es-CO" dirty="0" smtClean="0"/>
              <a:t>Intromisión: Postulados contables en normas de impuestos ej. Art 127-1 ETN</a:t>
            </a:r>
          </a:p>
          <a:p>
            <a:pPr algn="just"/>
            <a:endParaRPr lang="es-CO" dirty="0"/>
          </a:p>
          <a:p>
            <a:pPr algn="just"/>
            <a:endParaRPr lang="es-CO" dirty="0" smtClean="0"/>
          </a:p>
          <a:p>
            <a:pPr algn="just"/>
            <a:r>
              <a:rPr lang="es-CO" dirty="0" smtClean="0"/>
              <a:t>Supletoriedad por remisión: Las normas tributarias piden ir a las normas contables para completar una definición, ej. Art 65 ETN valuación de inventarios</a:t>
            </a:r>
          </a:p>
          <a:p>
            <a:pPr algn="just"/>
            <a:endParaRPr lang="es-CO" dirty="0"/>
          </a:p>
          <a:p>
            <a:pPr algn="just"/>
            <a:endParaRPr lang="es-CO" dirty="0" smtClean="0"/>
          </a:p>
          <a:p>
            <a:pPr algn="just"/>
            <a:r>
              <a:rPr lang="es-CO" dirty="0" smtClean="0"/>
              <a:t>Supletoriedad por omisión: La norma tributaria no contiene la definición de algún concepto o no contiene todos los elementos, ej. Art. 30 ETN, concepto de utilidad neta.</a:t>
            </a:r>
            <a:endParaRPr lang="es-CO" dirty="0"/>
          </a:p>
        </p:txBody>
      </p:sp>
    </p:spTree>
    <p:extLst>
      <p:ext uri="{BB962C8B-B14F-4D97-AF65-F5344CB8AC3E}">
        <p14:creationId xmlns:p14="http://schemas.microsoft.com/office/powerpoint/2010/main" val="372530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55650"/>
            <a:ext cx="35814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928" y="755650"/>
            <a:ext cx="35814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90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El aseguramiento en Colombia</a:t>
            </a:r>
            <a:endParaRPr lang="es-CO" dirty="0"/>
          </a:p>
        </p:txBody>
      </p:sp>
      <p:pic>
        <p:nvPicPr>
          <p:cNvPr id="1035" name="Picture 11" descr="C:\Users\GABRIEL VÁSQUEZ T\AppData\Local\Microsoft\Windows\INetCache\IE\D0I9EEVR\research-66365_12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340768"/>
            <a:ext cx="8128000" cy="485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826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800" dirty="0" smtClean="0"/>
              <a:t>Introducción al aseguramiento</a:t>
            </a:r>
            <a:endParaRPr lang="es-CO" sz="2800" dirty="0"/>
          </a:p>
        </p:txBody>
      </p:sp>
      <p:sp>
        <p:nvSpPr>
          <p:cNvPr id="3" name="2 Marcador de contenido"/>
          <p:cNvSpPr>
            <a:spLocks noGrp="1"/>
          </p:cNvSpPr>
          <p:nvPr>
            <p:ph idx="1"/>
          </p:nvPr>
        </p:nvSpPr>
        <p:spPr/>
        <p:txBody>
          <a:bodyPr/>
          <a:lstStyle/>
          <a:p>
            <a:r>
              <a:rPr lang="es-CO" dirty="0" smtClean="0"/>
              <a:t>Organismo internacional que lo expide</a:t>
            </a:r>
          </a:p>
          <a:p>
            <a:endParaRPr lang="es-CO" dirty="0"/>
          </a:p>
          <a:p>
            <a:r>
              <a:rPr lang="es-CO" dirty="0" smtClean="0"/>
              <a:t>Marco conceptual del aseguramiento y clasificaciones</a:t>
            </a:r>
          </a:p>
          <a:p>
            <a:endParaRPr lang="es-CO" dirty="0"/>
          </a:p>
          <a:p>
            <a:r>
              <a:rPr lang="es-CO" dirty="0" smtClean="0"/>
              <a:t>Macro proceso de la auditoria</a:t>
            </a:r>
          </a:p>
          <a:p>
            <a:endParaRPr lang="es-CO" dirty="0"/>
          </a:p>
          <a:p>
            <a:endParaRPr lang="es-CO" dirty="0"/>
          </a:p>
        </p:txBody>
      </p:sp>
    </p:spTree>
    <p:extLst>
      <p:ext uri="{BB962C8B-B14F-4D97-AF65-F5344CB8AC3E}">
        <p14:creationId xmlns:p14="http://schemas.microsoft.com/office/powerpoint/2010/main" val="26101039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FAC_Slide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2925"/>
            <a:ext cx="89154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AboutIFAC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28600"/>
            <a:ext cx="5189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6982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2863" y="6577013"/>
            <a:ext cx="9037637" cy="415925"/>
          </a:xfrm>
          <a:prstGeom prst="rect">
            <a:avLst/>
          </a:prstGeom>
          <a:noFill/>
          <a:ln w="9525">
            <a:noFill/>
            <a:miter lim="800000"/>
            <a:headEnd/>
            <a:tailEnd/>
          </a:ln>
        </p:spPr>
        <p:txBody>
          <a:bodyPr>
            <a:spAutoFit/>
          </a:bodyPr>
          <a:lstStyle/>
          <a:p>
            <a:pPr eaLnBrk="1" hangingPunct="1">
              <a:defRPr/>
            </a:pPr>
            <a:r>
              <a:rPr lang="es-MX" sz="1050" dirty="0">
                <a:latin typeface="Tahoma" pitchFamily="34" charset="0"/>
              </a:rPr>
              <a:t>Fuente: HANDBOOK OF INTERNATIONAL AUDITING, ASSURANCE, AND ETHICS  PRONOUNCEMENTS . 2008 EDITION – P 131 PART I</a:t>
            </a:r>
          </a:p>
          <a:p>
            <a:pPr eaLnBrk="1" hangingPunct="1">
              <a:defRPr/>
            </a:pPr>
            <a:endParaRPr lang="es-MX" sz="1050" dirty="0">
              <a:latin typeface="Tahoma" pitchFamily="34" charset="0"/>
            </a:endParaRP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587"/>
            <a:ext cx="91440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5088689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89100" y="764704"/>
            <a:ext cx="7378700" cy="1143000"/>
          </a:xfrm>
        </p:spPr>
        <p:txBody>
          <a:bodyPr/>
          <a:lstStyle/>
          <a:p>
            <a:r>
              <a:rPr lang="es-MX" altLang="es-CO" dirty="0" smtClean="0"/>
              <a:t>Elementos del trabajo para aseguramiento</a:t>
            </a:r>
            <a:endParaRPr lang="es-ES" altLang="es-CO" dirty="0" smtClean="0"/>
          </a:p>
        </p:txBody>
      </p:sp>
      <p:sp>
        <p:nvSpPr>
          <p:cNvPr id="18435" name="Rectangle 3"/>
          <p:cNvSpPr>
            <a:spLocks noGrp="1" noChangeArrowheads="1"/>
          </p:cNvSpPr>
          <p:nvPr>
            <p:ph type="body" idx="1"/>
          </p:nvPr>
        </p:nvSpPr>
        <p:spPr>
          <a:xfrm>
            <a:off x="446856" y="2060153"/>
            <a:ext cx="8229600" cy="4321175"/>
          </a:xfrm>
        </p:spPr>
        <p:txBody>
          <a:bodyPr/>
          <a:lstStyle/>
          <a:p>
            <a:pPr marL="660400" indent="-660400">
              <a:buFont typeface="Wingdings" pitchFamily="2" charset="2"/>
              <a:buAutoNum type="alphaLcParenR"/>
            </a:pPr>
            <a:r>
              <a:rPr lang="es-MX" altLang="es-CO" sz="2800" dirty="0" smtClean="0"/>
              <a:t>Una relación entre tres partes que implique:</a:t>
            </a:r>
          </a:p>
          <a:p>
            <a:pPr marL="660400" indent="-660400">
              <a:buFont typeface="Wingdings" pitchFamily="2" charset="2"/>
              <a:buAutoNum type="romanLcParenR"/>
            </a:pPr>
            <a:r>
              <a:rPr lang="es-MX" altLang="es-CO" sz="2800" dirty="0" smtClean="0"/>
              <a:t>Un contador público (auditor en impuestos)</a:t>
            </a:r>
          </a:p>
          <a:p>
            <a:pPr marL="660400" indent="-660400">
              <a:buFont typeface="Wingdings" pitchFamily="2" charset="2"/>
              <a:buAutoNum type="romanLcParenR"/>
            </a:pPr>
            <a:r>
              <a:rPr lang="es-MX" altLang="es-CO" sz="2800" dirty="0" smtClean="0"/>
              <a:t>Una parte responsable</a:t>
            </a:r>
          </a:p>
          <a:p>
            <a:pPr marL="660400" indent="-660400">
              <a:buFont typeface="Wingdings" pitchFamily="2" charset="2"/>
              <a:buAutoNum type="romanLcParenR"/>
            </a:pPr>
            <a:r>
              <a:rPr lang="es-MX" altLang="es-CO" sz="2800" dirty="0" smtClean="0"/>
              <a:t>Un presunto usuario</a:t>
            </a:r>
          </a:p>
          <a:p>
            <a:pPr marL="660400" indent="-660400">
              <a:buFont typeface="Wingdings" pitchFamily="2" charset="2"/>
              <a:buNone/>
            </a:pPr>
            <a:r>
              <a:rPr lang="es-MX" altLang="es-CO" sz="2800" dirty="0" smtClean="0"/>
              <a:t>b) Un asunto principal</a:t>
            </a:r>
          </a:p>
          <a:p>
            <a:pPr marL="660400" indent="-660400">
              <a:buFont typeface="Wingdings" pitchFamily="2" charset="2"/>
              <a:buNone/>
            </a:pPr>
            <a:r>
              <a:rPr lang="es-MX" altLang="es-CO" sz="2800" dirty="0" smtClean="0"/>
              <a:t>c) Criterios adecuados</a:t>
            </a:r>
          </a:p>
          <a:p>
            <a:pPr marL="660400" indent="-660400">
              <a:buFont typeface="Wingdings" pitchFamily="2" charset="2"/>
              <a:buNone/>
            </a:pPr>
            <a:r>
              <a:rPr lang="es-MX" altLang="es-CO" sz="2800" dirty="0" smtClean="0"/>
              <a:t>d) Un proceso del trabajo</a:t>
            </a:r>
          </a:p>
          <a:p>
            <a:pPr marL="660400" indent="-660400">
              <a:buFont typeface="Wingdings" pitchFamily="2" charset="2"/>
              <a:buNone/>
            </a:pPr>
            <a:r>
              <a:rPr lang="es-MX" altLang="es-CO" sz="2800" dirty="0" smtClean="0"/>
              <a:t>e) Una conclusión</a:t>
            </a:r>
            <a:endParaRPr lang="es-ES" altLang="es-CO" sz="2800" dirty="0" smtClean="0"/>
          </a:p>
        </p:txBody>
      </p:sp>
      <p:pic>
        <p:nvPicPr>
          <p:cNvPr id="18436" name="Picture 4" descr="AboutIFAC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76200"/>
            <a:ext cx="51895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2128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12900" y="838200"/>
            <a:ext cx="7378700" cy="1143000"/>
          </a:xfrm>
        </p:spPr>
        <p:txBody>
          <a:bodyPr/>
          <a:lstStyle/>
          <a:p>
            <a:r>
              <a:rPr lang="es-MX" altLang="es-CO" sz="2800" smtClean="0"/>
              <a:t>TRABAJOS PARA ASEGURAMIENTO – (Atestiguar – México – Assurance)</a:t>
            </a:r>
            <a:endParaRPr lang="es-ES" altLang="es-CO" sz="2800" smtClean="0"/>
          </a:p>
        </p:txBody>
      </p:sp>
      <p:sp>
        <p:nvSpPr>
          <p:cNvPr id="17411" name="Rectangle 3"/>
          <p:cNvSpPr>
            <a:spLocks noGrp="1" noChangeArrowheads="1"/>
          </p:cNvSpPr>
          <p:nvPr>
            <p:ph type="body" idx="1"/>
          </p:nvPr>
        </p:nvSpPr>
        <p:spPr>
          <a:xfrm>
            <a:off x="446856" y="1988145"/>
            <a:ext cx="8229600" cy="4321175"/>
          </a:xfrm>
        </p:spPr>
        <p:txBody>
          <a:bodyPr/>
          <a:lstStyle/>
          <a:p>
            <a:pPr algn="just">
              <a:buFontTx/>
              <a:buNone/>
            </a:pPr>
            <a:r>
              <a:rPr lang="es-MX" altLang="es-CO" dirty="0" smtClean="0"/>
              <a:t>“Compromiso de aseguramiento” significa un compromiso en el cual un profesional expresa una conclusión  concebida para mejorar el grado de confianza de usuarios diferentes de la parte responsable como consecuencia de la evaluación o medición de un asunto principal contra un criterio.</a:t>
            </a:r>
          </a:p>
        </p:txBody>
      </p:sp>
      <p:pic>
        <p:nvPicPr>
          <p:cNvPr id="17412" name="Picture 4" descr="AboutIFAC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76200"/>
            <a:ext cx="51895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8968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12900" y="980728"/>
            <a:ext cx="7378700" cy="1143000"/>
          </a:xfrm>
        </p:spPr>
        <p:txBody>
          <a:bodyPr/>
          <a:lstStyle/>
          <a:p>
            <a:r>
              <a:rPr lang="es-MX" altLang="es-CO" sz="3200" dirty="0" smtClean="0"/>
              <a:t>TRABAJOS QUE NO SON DE ASEGURAMIENTO</a:t>
            </a:r>
            <a:endParaRPr lang="es-ES" altLang="es-CO" sz="3200" dirty="0" smtClean="0"/>
          </a:p>
        </p:txBody>
      </p:sp>
      <p:sp>
        <p:nvSpPr>
          <p:cNvPr id="21507" name="Rectangle 3"/>
          <p:cNvSpPr>
            <a:spLocks noGrp="1" noChangeArrowheads="1"/>
          </p:cNvSpPr>
          <p:nvPr>
            <p:ph type="body" idx="1"/>
          </p:nvPr>
        </p:nvSpPr>
        <p:spPr>
          <a:xfrm>
            <a:off x="446856" y="2132161"/>
            <a:ext cx="8229600" cy="4321175"/>
          </a:xfrm>
        </p:spPr>
        <p:txBody>
          <a:bodyPr/>
          <a:lstStyle/>
          <a:p>
            <a:pPr algn="just">
              <a:lnSpc>
                <a:spcPct val="90000"/>
              </a:lnSpc>
            </a:pPr>
            <a:r>
              <a:rPr lang="es-MX" altLang="es-CO" dirty="0" smtClean="0"/>
              <a:t>Procedimientos convenidos</a:t>
            </a:r>
          </a:p>
          <a:p>
            <a:pPr algn="just">
              <a:lnSpc>
                <a:spcPct val="90000"/>
              </a:lnSpc>
            </a:pPr>
            <a:r>
              <a:rPr lang="es-MX" altLang="es-CO" dirty="0" smtClean="0"/>
              <a:t>Compilación de información financiera o de otro tipo</a:t>
            </a:r>
          </a:p>
          <a:p>
            <a:pPr algn="just">
              <a:lnSpc>
                <a:spcPct val="90000"/>
              </a:lnSpc>
            </a:pPr>
            <a:r>
              <a:rPr lang="es-MX" altLang="es-CO" dirty="0" smtClean="0"/>
              <a:t>Preparación de declaraciones de impuestos donde </a:t>
            </a:r>
            <a:r>
              <a:rPr lang="es-MX" altLang="es-CO" dirty="0" smtClean="0">
                <a:solidFill>
                  <a:srgbClr val="FF0033"/>
                </a:solidFill>
              </a:rPr>
              <a:t>no se expresa</a:t>
            </a:r>
            <a:r>
              <a:rPr lang="es-MX" altLang="es-CO" dirty="0" smtClean="0"/>
              <a:t> una conclusión y </a:t>
            </a:r>
            <a:r>
              <a:rPr lang="es-MX" altLang="es-CO" dirty="0" smtClean="0">
                <a:solidFill>
                  <a:srgbClr val="FF0033"/>
                </a:solidFill>
              </a:rPr>
              <a:t>consultoría de impuestos</a:t>
            </a:r>
          </a:p>
          <a:p>
            <a:pPr algn="just">
              <a:lnSpc>
                <a:spcPct val="90000"/>
              </a:lnSpc>
            </a:pPr>
            <a:r>
              <a:rPr lang="es-MX" altLang="es-CO" dirty="0" smtClean="0"/>
              <a:t>Consultoría administrativa</a:t>
            </a:r>
          </a:p>
          <a:p>
            <a:pPr algn="just">
              <a:lnSpc>
                <a:spcPct val="90000"/>
              </a:lnSpc>
            </a:pPr>
            <a:r>
              <a:rPr lang="es-MX" altLang="es-CO" dirty="0" smtClean="0"/>
              <a:t>Otros servicios de asesoría</a:t>
            </a:r>
            <a:endParaRPr lang="es-ES" altLang="es-CO" dirty="0" smtClean="0"/>
          </a:p>
        </p:txBody>
      </p:sp>
      <p:pic>
        <p:nvPicPr>
          <p:cNvPr id="21508" name="Picture 4" descr="AboutIFAC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76200"/>
            <a:ext cx="51895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7209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061864"/>
            <a:ext cx="7772400" cy="1143000"/>
          </a:xfrm>
        </p:spPr>
        <p:txBody>
          <a:bodyPr/>
          <a:lstStyle/>
          <a:p>
            <a:r>
              <a:rPr lang="es-MX" altLang="es-CO" sz="4000" dirty="0" err="1" smtClean="0"/>
              <a:t>Assurance</a:t>
            </a:r>
            <a:r>
              <a:rPr lang="es-MX" altLang="es-CO" sz="4000" dirty="0" smtClean="0"/>
              <a:t> </a:t>
            </a:r>
            <a:r>
              <a:rPr lang="es-MX" altLang="es-CO" sz="4000" dirty="0" err="1" smtClean="0"/>
              <a:t>engagement</a:t>
            </a:r>
            <a:r>
              <a:rPr lang="es-MX" altLang="es-CO" sz="4000" dirty="0" smtClean="0"/>
              <a:t/>
            </a:r>
            <a:br>
              <a:rPr lang="es-MX" altLang="es-CO" sz="4000" dirty="0" smtClean="0"/>
            </a:br>
            <a:endParaRPr lang="es-ES" altLang="es-CO" sz="4000" dirty="0" smtClean="0"/>
          </a:p>
        </p:txBody>
      </p:sp>
      <p:sp>
        <p:nvSpPr>
          <p:cNvPr id="19459" name="Rectangle 3"/>
          <p:cNvSpPr>
            <a:spLocks noGrp="1" noChangeArrowheads="1"/>
          </p:cNvSpPr>
          <p:nvPr>
            <p:ph type="body" idx="1"/>
          </p:nvPr>
        </p:nvSpPr>
        <p:spPr>
          <a:xfrm>
            <a:off x="685800" y="1980083"/>
            <a:ext cx="7773988" cy="4113213"/>
          </a:xfrm>
        </p:spPr>
        <p:txBody>
          <a:bodyPr>
            <a:normAutofit fontScale="92500" lnSpcReduction="10000"/>
          </a:bodyPr>
          <a:lstStyle/>
          <a:p>
            <a:pPr algn="just">
              <a:lnSpc>
                <a:spcPct val="80000"/>
              </a:lnSpc>
              <a:buFontTx/>
              <a:buNone/>
            </a:pPr>
            <a:r>
              <a:rPr lang="es-MX" altLang="es-CO" sz="2400" dirty="0" err="1" smtClean="0"/>
              <a:t>An</a:t>
            </a:r>
            <a:r>
              <a:rPr lang="es-MX" altLang="es-CO" sz="2400" dirty="0" smtClean="0"/>
              <a:t> </a:t>
            </a:r>
            <a:r>
              <a:rPr lang="es-MX" altLang="es-CO" sz="2400" dirty="0" err="1" smtClean="0"/>
              <a:t>engagement</a:t>
            </a:r>
            <a:r>
              <a:rPr lang="es-MX" altLang="es-CO" sz="2400" dirty="0" smtClean="0"/>
              <a:t> </a:t>
            </a:r>
            <a:r>
              <a:rPr lang="es-MX" altLang="es-CO" sz="2400" dirty="0" err="1" smtClean="0"/>
              <a:t>conducted</a:t>
            </a:r>
            <a:r>
              <a:rPr lang="es-MX" altLang="es-CO" sz="2400" dirty="0" smtClean="0"/>
              <a:t> </a:t>
            </a:r>
            <a:r>
              <a:rPr lang="es-MX" altLang="es-CO" sz="2400" dirty="0" err="1" smtClean="0"/>
              <a:t>to</a:t>
            </a:r>
            <a:r>
              <a:rPr lang="es-MX" altLang="es-CO" sz="2400" dirty="0" smtClean="0"/>
              <a:t> </a:t>
            </a:r>
            <a:r>
              <a:rPr lang="es-MX" altLang="es-CO" sz="2400" dirty="0" err="1" smtClean="0"/>
              <a:t>provide</a:t>
            </a:r>
            <a:r>
              <a:rPr lang="es-MX" altLang="es-CO" sz="2400" dirty="0" smtClean="0"/>
              <a:t>:</a:t>
            </a:r>
          </a:p>
          <a:p>
            <a:pPr algn="just">
              <a:lnSpc>
                <a:spcPct val="80000"/>
              </a:lnSpc>
              <a:buFontTx/>
              <a:buNone/>
            </a:pPr>
            <a:endParaRPr lang="es-MX" altLang="es-CO" sz="2400" dirty="0" smtClean="0"/>
          </a:p>
          <a:p>
            <a:pPr algn="just">
              <a:lnSpc>
                <a:spcPct val="80000"/>
              </a:lnSpc>
              <a:buFontTx/>
              <a:buNone/>
            </a:pPr>
            <a:r>
              <a:rPr lang="es-MX" altLang="es-CO" sz="2800" dirty="0" smtClean="0"/>
              <a:t>(a) A </a:t>
            </a:r>
            <a:r>
              <a:rPr lang="es-MX" altLang="es-CO" sz="2800" dirty="0" err="1" smtClean="0"/>
              <a:t>high</a:t>
            </a:r>
            <a:r>
              <a:rPr lang="es-MX" altLang="es-CO" sz="2800" dirty="0" smtClean="0"/>
              <a:t> </a:t>
            </a:r>
            <a:r>
              <a:rPr lang="es-MX" altLang="es-CO" sz="2800" dirty="0" err="1" smtClean="0"/>
              <a:t>level</a:t>
            </a:r>
            <a:r>
              <a:rPr lang="es-MX" altLang="es-CO" sz="2800" dirty="0" smtClean="0"/>
              <a:t> of </a:t>
            </a:r>
            <a:r>
              <a:rPr lang="es-MX" altLang="es-CO" sz="2800" dirty="0" err="1" smtClean="0"/>
              <a:t>assurance</a:t>
            </a:r>
            <a:r>
              <a:rPr lang="es-MX" altLang="es-CO" sz="2800" dirty="0" smtClean="0"/>
              <a:t> </a:t>
            </a:r>
            <a:r>
              <a:rPr lang="es-MX" altLang="es-CO" sz="2800" dirty="0" err="1" smtClean="0"/>
              <a:t>that</a:t>
            </a:r>
            <a:r>
              <a:rPr lang="es-MX" altLang="es-CO" sz="2800" dirty="0" smtClean="0"/>
              <a:t> </a:t>
            </a:r>
            <a:r>
              <a:rPr lang="es-MX" altLang="es-CO" sz="2800" dirty="0" err="1" smtClean="0"/>
              <a:t>the</a:t>
            </a:r>
            <a:r>
              <a:rPr lang="es-MX" altLang="es-CO" sz="2800" dirty="0" smtClean="0"/>
              <a:t> </a:t>
            </a:r>
            <a:r>
              <a:rPr lang="es-MX" altLang="es-CO" sz="2800" dirty="0" err="1" smtClean="0"/>
              <a:t>subject</a:t>
            </a:r>
            <a:r>
              <a:rPr lang="es-MX" altLang="es-CO" sz="2800" dirty="0" smtClean="0"/>
              <a:t> </a:t>
            </a:r>
            <a:r>
              <a:rPr lang="es-MX" altLang="es-CO" sz="2800" dirty="0" err="1" smtClean="0"/>
              <a:t>matter</a:t>
            </a:r>
            <a:r>
              <a:rPr lang="es-MX" altLang="es-CO" sz="2800" dirty="0" smtClean="0"/>
              <a:t> </a:t>
            </a:r>
            <a:r>
              <a:rPr lang="es-MX" altLang="es-CO" sz="2800" dirty="0" err="1" smtClean="0"/>
              <a:t>conforms</a:t>
            </a:r>
            <a:r>
              <a:rPr lang="es-MX" altLang="es-CO" sz="2800" dirty="0" smtClean="0"/>
              <a:t> in </a:t>
            </a:r>
            <a:r>
              <a:rPr lang="es-MX" altLang="es-CO" sz="2800" dirty="0" err="1" smtClean="0"/>
              <a:t>all</a:t>
            </a:r>
            <a:r>
              <a:rPr lang="es-MX" altLang="es-CO" sz="2800" dirty="0" smtClean="0"/>
              <a:t> material </a:t>
            </a:r>
            <a:r>
              <a:rPr lang="es-MX" altLang="es-CO" sz="2800" dirty="0" err="1" smtClean="0"/>
              <a:t>respects</a:t>
            </a:r>
            <a:r>
              <a:rPr lang="es-MX" altLang="es-CO" sz="2800" dirty="0" smtClean="0"/>
              <a:t> </a:t>
            </a:r>
            <a:r>
              <a:rPr lang="es-MX" altLang="es-CO" sz="2800" dirty="0" err="1" smtClean="0"/>
              <a:t>with</a:t>
            </a:r>
            <a:r>
              <a:rPr lang="es-MX" altLang="es-CO" sz="2800" dirty="0" smtClean="0"/>
              <a:t> </a:t>
            </a:r>
            <a:r>
              <a:rPr lang="es-MX" altLang="es-CO" sz="2800" dirty="0" err="1" smtClean="0"/>
              <a:t>identified</a:t>
            </a:r>
            <a:r>
              <a:rPr lang="es-MX" altLang="es-CO" sz="2800" dirty="0" smtClean="0"/>
              <a:t> </a:t>
            </a:r>
            <a:r>
              <a:rPr lang="es-MX" altLang="es-CO" sz="2800" dirty="0" err="1" smtClean="0"/>
              <a:t>suitable</a:t>
            </a:r>
            <a:r>
              <a:rPr lang="es-MX" altLang="es-CO" sz="2800" dirty="0" smtClean="0"/>
              <a:t> </a:t>
            </a:r>
            <a:r>
              <a:rPr lang="es-MX" altLang="es-CO" sz="2800" dirty="0" err="1" smtClean="0"/>
              <a:t>criteria</a:t>
            </a:r>
            <a:r>
              <a:rPr lang="es-MX" altLang="es-CO" sz="2800" dirty="0" smtClean="0"/>
              <a:t>; </a:t>
            </a:r>
            <a:r>
              <a:rPr lang="es-MX" altLang="es-CO" sz="2800" dirty="0" err="1" smtClean="0"/>
              <a:t>or</a:t>
            </a:r>
            <a:endParaRPr lang="es-MX" altLang="es-CO" sz="2800" dirty="0" smtClean="0"/>
          </a:p>
          <a:p>
            <a:pPr algn="just">
              <a:lnSpc>
                <a:spcPct val="80000"/>
              </a:lnSpc>
              <a:buFontTx/>
              <a:buNone/>
            </a:pPr>
            <a:r>
              <a:rPr lang="es-MX" altLang="es-CO" sz="2800" dirty="0" smtClean="0"/>
              <a:t>(b) A </a:t>
            </a:r>
            <a:r>
              <a:rPr lang="es-MX" altLang="es-CO" sz="2800" dirty="0" err="1" smtClean="0"/>
              <a:t>moderate</a:t>
            </a:r>
            <a:r>
              <a:rPr lang="es-MX" altLang="es-CO" sz="2800" dirty="0" smtClean="0"/>
              <a:t> </a:t>
            </a:r>
            <a:r>
              <a:rPr lang="es-MX" altLang="es-CO" sz="2800" dirty="0" err="1" smtClean="0"/>
              <a:t>level</a:t>
            </a:r>
            <a:r>
              <a:rPr lang="es-MX" altLang="es-CO" sz="2800" dirty="0" smtClean="0"/>
              <a:t> of </a:t>
            </a:r>
            <a:r>
              <a:rPr lang="es-MX" altLang="es-CO" sz="2800" dirty="0" err="1" smtClean="0"/>
              <a:t>assurance</a:t>
            </a:r>
            <a:r>
              <a:rPr lang="es-MX" altLang="es-CO" sz="2800" dirty="0" smtClean="0"/>
              <a:t> </a:t>
            </a:r>
            <a:r>
              <a:rPr lang="es-MX" altLang="es-CO" sz="2800" dirty="0" err="1" smtClean="0"/>
              <a:t>that</a:t>
            </a:r>
            <a:r>
              <a:rPr lang="es-MX" altLang="es-CO" sz="2800" dirty="0" smtClean="0"/>
              <a:t> </a:t>
            </a:r>
            <a:r>
              <a:rPr lang="es-MX" altLang="es-CO" sz="2800" dirty="0" err="1" smtClean="0"/>
              <a:t>the</a:t>
            </a:r>
            <a:r>
              <a:rPr lang="es-MX" altLang="es-CO" sz="2800" dirty="0" smtClean="0"/>
              <a:t> </a:t>
            </a:r>
            <a:r>
              <a:rPr lang="es-MX" altLang="es-CO" sz="2800" dirty="0" err="1" smtClean="0"/>
              <a:t>subject</a:t>
            </a:r>
            <a:r>
              <a:rPr lang="es-MX" altLang="es-CO" sz="2800" dirty="0" smtClean="0"/>
              <a:t> </a:t>
            </a:r>
            <a:r>
              <a:rPr lang="es-MX" altLang="es-CO" sz="2800" dirty="0" err="1" smtClean="0"/>
              <a:t>matter</a:t>
            </a:r>
            <a:r>
              <a:rPr lang="es-MX" altLang="es-CO" sz="2800" dirty="0" smtClean="0"/>
              <a:t> </a:t>
            </a:r>
            <a:r>
              <a:rPr lang="es-MX" altLang="es-CO" sz="2800" dirty="0" err="1" smtClean="0"/>
              <a:t>is</a:t>
            </a:r>
            <a:r>
              <a:rPr lang="es-MX" altLang="es-CO" sz="2800" dirty="0" smtClean="0"/>
              <a:t> plausible in </a:t>
            </a:r>
            <a:r>
              <a:rPr lang="es-MX" altLang="es-CO" sz="2800" dirty="0" err="1" smtClean="0"/>
              <a:t>the</a:t>
            </a:r>
            <a:r>
              <a:rPr lang="es-MX" altLang="es-CO" sz="2800" dirty="0" smtClean="0"/>
              <a:t> </a:t>
            </a:r>
            <a:r>
              <a:rPr lang="es-MX" altLang="es-CO" sz="2800" dirty="0" err="1" smtClean="0"/>
              <a:t>circumstances</a:t>
            </a:r>
            <a:r>
              <a:rPr lang="es-MX" altLang="es-CO" sz="2800" dirty="0" smtClean="0"/>
              <a:t>.</a:t>
            </a:r>
          </a:p>
          <a:p>
            <a:pPr algn="just">
              <a:lnSpc>
                <a:spcPct val="80000"/>
              </a:lnSpc>
              <a:buFontTx/>
              <a:buNone/>
            </a:pPr>
            <a:endParaRPr lang="es-MX" altLang="es-CO" sz="2400" dirty="0" smtClean="0"/>
          </a:p>
          <a:p>
            <a:pPr algn="just">
              <a:lnSpc>
                <a:spcPct val="80000"/>
              </a:lnSpc>
              <a:buFontTx/>
              <a:buNone/>
            </a:pPr>
            <a:r>
              <a:rPr lang="es-MX" altLang="es-CO" sz="2400" dirty="0" smtClean="0"/>
              <a:t>	</a:t>
            </a:r>
            <a:r>
              <a:rPr lang="es-MX" altLang="es-CO" sz="2200" dirty="0" err="1" smtClean="0"/>
              <a:t>This</a:t>
            </a:r>
            <a:r>
              <a:rPr lang="es-MX" altLang="es-CO" sz="2200" dirty="0" smtClean="0"/>
              <a:t> </a:t>
            </a:r>
            <a:r>
              <a:rPr lang="es-MX" altLang="es-CO" sz="2200" dirty="0" err="1" smtClean="0"/>
              <a:t>would</a:t>
            </a:r>
            <a:r>
              <a:rPr lang="es-MX" altLang="es-CO" sz="2200" dirty="0" smtClean="0"/>
              <a:t> </a:t>
            </a:r>
            <a:r>
              <a:rPr lang="es-MX" altLang="es-CO" sz="2200" dirty="0" err="1" smtClean="0"/>
              <a:t>include</a:t>
            </a:r>
            <a:r>
              <a:rPr lang="es-MX" altLang="es-CO" sz="2200" dirty="0" smtClean="0"/>
              <a:t> </a:t>
            </a:r>
            <a:r>
              <a:rPr lang="es-MX" altLang="es-CO" sz="2200" dirty="0" err="1" smtClean="0"/>
              <a:t>an</a:t>
            </a:r>
            <a:r>
              <a:rPr lang="es-MX" altLang="es-CO" sz="2200" dirty="0" smtClean="0"/>
              <a:t> </a:t>
            </a:r>
            <a:r>
              <a:rPr lang="es-MX" altLang="es-CO" sz="2200" dirty="0" err="1" smtClean="0"/>
              <a:t>engagement</a:t>
            </a:r>
            <a:r>
              <a:rPr lang="es-MX" altLang="es-CO" sz="2200" dirty="0" smtClean="0"/>
              <a:t> in </a:t>
            </a:r>
            <a:r>
              <a:rPr lang="es-MX" altLang="es-CO" sz="2200" dirty="0" err="1" smtClean="0"/>
              <a:t>accordance</a:t>
            </a:r>
            <a:r>
              <a:rPr lang="es-MX" altLang="es-CO" sz="2200" dirty="0" smtClean="0"/>
              <a:t> </a:t>
            </a:r>
            <a:r>
              <a:rPr lang="es-MX" altLang="es-CO" sz="2200" dirty="0" err="1" smtClean="0"/>
              <a:t>with</a:t>
            </a:r>
            <a:r>
              <a:rPr lang="es-MX" altLang="es-CO" sz="2200" dirty="0" smtClean="0"/>
              <a:t> </a:t>
            </a:r>
            <a:r>
              <a:rPr lang="es-MX" altLang="es-CO" sz="2200" dirty="0" err="1" smtClean="0"/>
              <a:t>the</a:t>
            </a:r>
            <a:r>
              <a:rPr lang="es-MX" altLang="es-CO" sz="2200" dirty="0" smtClean="0"/>
              <a:t> International Standard </a:t>
            </a:r>
            <a:r>
              <a:rPr lang="es-MX" altLang="es-CO" sz="2200" dirty="0" err="1" smtClean="0"/>
              <a:t>on</a:t>
            </a:r>
            <a:r>
              <a:rPr lang="es-MX" altLang="es-CO" sz="2200" dirty="0" smtClean="0"/>
              <a:t> </a:t>
            </a:r>
            <a:r>
              <a:rPr lang="es-MX" altLang="es-CO" sz="2200" dirty="0" err="1" smtClean="0"/>
              <a:t>Assurance</a:t>
            </a:r>
            <a:r>
              <a:rPr lang="es-MX" altLang="es-CO" sz="2200" dirty="0" smtClean="0"/>
              <a:t> </a:t>
            </a:r>
            <a:r>
              <a:rPr lang="es-MX" altLang="es-CO" sz="2200" dirty="0" err="1" smtClean="0"/>
              <a:t>Engagements</a:t>
            </a:r>
            <a:r>
              <a:rPr lang="es-MX" altLang="es-CO" sz="2200" dirty="0" smtClean="0"/>
              <a:t> </a:t>
            </a:r>
            <a:r>
              <a:rPr lang="es-MX" altLang="es-CO" sz="2200" dirty="0" err="1" smtClean="0"/>
              <a:t>issued</a:t>
            </a:r>
            <a:r>
              <a:rPr lang="es-MX" altLang="es-CO" sz="2200" dirty="0" smtClean="0"/>
              <a:t> </a:t>
            </a:r>
            <a:r>
              <a:rPr lang="es-MX" altLang="es-CO" sz="2200" dirty="0" err="1" smtClean="0"/>
              <a:t>by</a:t>
            </a:r>
            <a:r>
              <a:rPr lang="es-MX" altLang="es-CO" sz="2200" dirty="0" smtClean="0"/>
              <a:t> </a:t>
            </a:r>
            <a:r>
              <a:rPr lang="es-MX" altLang="es-CO" sz="2200" dirty="0" err="1" smtClean="0"/>
              <a:t>the</a:t>
            </a:r>
            <a:r>
              <a:rPr lang="es-MX" altLang="es-CO" sz="2200" dirty="0" smtClean="0"/>
              <a:t> International </a:t>
            </a:r>
            <a:r>
              <a:rPr lang="es-MX" altLang="es-CO" sz="2200" dirty="0" err="1" smtClean="0"/>
              <a:t>Auditing</a:t>
            </a:r>
            <a:r>
              <a:rPr lang="es-MX" altLang="es-CO" sz="2200" dirty="0" smtClean="0"/>
              <a:t> and </a:t>
            </a:r>
            <a:r>
              <a:rPr lang="es-MX" altLang="es-CO" sz="2200" dirty="0" err="1" smtClean="0"/>
              <a:t>Assurance</a:t>
            </a:r>
            <a:r>
              <a:rPr lang="es-MX" altLang="es-CO" sz="2200" dirty="0" smtClean="0"/>
              <a:t> </a:t>
            </a:r>
            <a:r>
              <a:rPr lang="es-MX" altLang="es-CO" sz="2200" dirty="0" err="1" smtClean="0"/>
              <a:t>Standards</a:t>
            </a:r>
            <a:r>
              <a:rPr lang="es-MX" altLang="es-CO" sz="2200" dirty="0" smtClean="0"/>
              <a:t> </a:t>
            </a:r>
            <a:r>
              <a:rPr lang="es-MX" altLang="es-CO" sz="2200" dirty="0" err="1" smtClean="0"/>
              <a:t>Board</a:t>
            </a:r>
            <a:r>
              <a:rPr lang="es-MX" altLang="es-CO" sz="2200" dirty="0" smtClean="0"/>
              <a:t> </a:t>
            </a:r>
            <a:r>
              <a:rPr lang="es-MX" altLang="es-CO" sz="2200" dirty="0" err="1" smtClean="0"/>
              <a:t>or</a:t>
            </a:r>
            <a:r>
              <a:rPr lang="es-MX" altLang="es-CO" sz="2200" dirty="0" smtClean="0"/>
              <a:t> in </a:t>
            </a:r>
            <a:r>
              <a:rPr lang="es-MX" altLang="es-CO" sz="2200" dirty="0" err="1" smtClean="0"/>
              <a:t>accordance</a:t>
            </a:r>
            <a:r>
              <a:rPr lang="es-MX" altLang="es-CO" sz="2200" dirty="0" smtClean="0"/>
              <a:t> </a:t>
            </a:r>
            <a:r>
              <a:rPr lang="es-MX" altLang="es-CO" sz="2200" dirty="0" err="1" smtClean="0"/>
              <a:t>with</a:t>
            </a:r>
            <a:r>
              <a:rPr lang="es-MX" altLang="es-CO" sz="2200" dirty="0" smtClean="0"/>
              <a:t> </a:t>
            </a:r>
            <a:r>
              <a:rPr lang="es-MX" altLang="es-CO" sz="2200" dirty="0" err="1" smtClean="0"/>
              <a:t>specific</a:t>
            </a:r>
            <a:r>
              <a:rPr lang="es-MX" altLang="es-CO" sz="2200" dirty="0" smtClean="0"/>
              <a:t> </a:t>
            </a:r>
            <a:r>
              <a:rPr lang="es-MX" altLang="es-CO" sz="2200" dirty="0" err="1" smtClean="0"/>
              <a:t>standards</a:t>
            </a:r>
            <a:r>
              <a:rPr lang="es-MX" altLang="es-CO" sz="2200" dirty="0" smtClean="0"/>
              <a:t> </a:t>
            </a:r>
            <a:r>
              <a:rPr lang="es-MX" altLang="es-CO" sz="2200" dirty="0" err="1" smtClean="0"/>
              <a:t>for</a:t>
            </a:r>
            <a:r>
              <a:rPr lang="es-MX" altLang="es-CO" sz="2200" dirty="0" smtClean="0"/>
              <a:t> </a:t>
            </a:r>
            <a:r>
              <a:rPr lang="es-MX" altLang="es-CO" sz="2200" dirty="0" err="1" smtClean="0"/>
              <a:t>assurance</a:t>
            </a:r>
            <a:r>
              <a:rPr lang="es-MX" altLang="es-CO" sz="2200" dirty="0" smtClean="0"/>
              <a:t> </a:t>
            </a:r>
            <a:r>
              <a:rPr lang="es-MX" altLang="es-CO" sz="2200" dirty="0" err="1" smtClean="0"/>
              <a:t>engagements</a:t>
            </a:r>
            <a:r>
              <a:rPr lang="es-MX" altLang="es-CO" sz="2200" dirty="0" smtClean="0"/>
              <a:t> </a:t>
            </a:r>
            <a:r>
              <a:rPr lang="es-MX" altLang="es-CO" sz="2200" dirty="0" err="1" smtClean="0"/>
              <a:t>issued</a:t>
            </a:r>
            <a:r>
              <a:rPr lang="es-MX" altLang="es-CO" sz="2200" dirty="0" smtClean="0"/>
              <a:t> </a:t>
            </a:r>
            <a:r>
              <a:rPr lang="es-MX" altLang="es-CO" sz="2200" dirty="0" err="1" smtClean="0"/>
              <a:t>by</a:t>
            </a:r>
            <a:r>
              <a:rPr lang="es-MX" altLang="es-CO" sz="2200" dirty="0" smtClean="0"/>
              <a:t> </a:t>
            </a:r>
            <a:r>
              <a:rPr lang="es-MX" altLang="es-CO" sz="2200" dirty="0" err="1" smtClean="0"/>
              <a:t>the</a:t>
            </a:r>
            <a:r>
              <a:rPr lang="es-MX" altLang="es-CO" sz="2200" dirty="0" smtClean="0"/>
              <a:t> International </a:t>
            </a:r>
            <a:r>
              <a:rPr lang="es-MX" altLang="es-CO" sz="2200" dirty="0" err="1" smtClean="0"/>
              <a:t>Auditing</a:t>
            </a:r>
            <a:r>
              <a:rPr lang="es-MX" altLang="es-CO" sz="2200" dirty="0" smtClean="0"/>
              <a:t> and  </a:t>
            </a:r>
            <a:r>
              <a:rPr lang="es-MX" altLang="es-CO" sz="2200" dirty="0" err="1" smtClean="0"/>
              <a:t>Assurance</a:t>
            </a:r>
            <a:r>
              <a:rPr lang="es-MX" altLang="es-CO" sz="2200" dirty="0" smtClean="0"/>
              <a:t> </a:t>
            </a:r>
            <a:r>
              <a:rPr lang="es-MX" altLang="es-CO" sz="2200" dirty="0" err="1" smtClean="0"/>
              <a:t>Standards</a:t>
            </a:r>
            <a:r>
              <a:rPr lang="es-MX" altLang="es-CO" sz="2200" dirty="0" smtClean="0"/>
              <a:t> </a:t>
            </a:r>
            <a:r>
              <a:rPr lang="es-MX" altLang="es-CO" sz="2200" dirty="0" err="1" smtClean="0"/>
              <a:t>Board</a:t>
            </a:r>
            <a:r>
              <a:rPr lang="es-MX" altLang="es-CO" sz="2200" dirty="0" smtClean="0"/>
              <a:t> </a:t>
            </a:r>
            <a:r>
              <a:rPr lang="es-MX" altLang="es-CO" sz="2200" dirty="0" err="1" smtClean="0"/>
              <a:t>such</a:t>
            </a:r>
            <a:r>
              <a:rPr lang="es-MX" altLang="es-CO" sz="2200" dirty="0" smtClean="0"/>
              <a:t> as </a:t>
            </a:r>
            <a:r>
              <a:rPr lang="es-MX" altLang="es-CO" sz="2200" dirty="0" err="1" smtClean="0"/>
              <a:t>an</a:t>
            </a:r>
            <a:r>
              <a:rPr lang="es-MX" altLang="es-CO" sz="2200" dirty="0" smtClean="0"/>
              <a:t> </a:t>
            </a:r>
            <a:r>
              <a:rPr lang="es-MX" altLang="es-CO" sz="2200" dirty="0" err="1" smtClean="0"/>
              <a:t>audit</a:t>
            </a:r>
            <a:r>
              <a:rPr lang="es-MX" altLang="es-CO" sz="2200" dirty="0" smtClean="0"/>
              <a:t> </a:t>
            </a:r>
            <a:r>
              <a:rPr lang="es-MX" altLang="es-CO" sz="2200" dirty="0" err="1" smtClean="0"/>
              <a:t>or</a:t>
            </a:r>
            <a:r>
              <a:rPr lang="es-MX" altLang="es-CO" sz="2200" dirty="0" smtClean="0"/>
              <a:t> </a:t>
            </a:r>
            <a:r>
              <a:rPr lang="es-MX" altLang="es-CO" sz="2200" dirty="0" err="1" smtClean="0"/>
              <a:t>review</a:t>
            </a:r>
            <a:r>
              <a:rPr lang="es-MX" altLang="es-CO" sz="2200" dirty="0" smtClean="0"/>
              <a:t> of </a:t>
            </a:r>
            <a:r>
              <a:rPr lang="es-MX" altLang="es-CO" sz="2200" dirty="0" err="1" smtClean="0"/>
              <a:t>financial</a:t>
            </a:r>
            <a:r>
              <a:rPr lang="es-MX" altLang="es-CO" sz="2200" dirty="0" smtClean="0"/>
              <a:t> </a:t>
            </a:r>
            <a:r>
              <a:rPr lang="es-MX" altLang="es-CO" sz="2200" dirty="0" err="1" smtClean="0"/>
              <a:t>statements</a:t>
            </a:r>
            <a:r>
              <a:rPr lang="es-MX" altLang="es-CO" sz="2200" dirty="0" smtClean="0"/>
              <a:t> in </a:t>
            </a:r>
            <a:r>
              <a:rPr lang="es-MX" altLang="es-CO" sz="2200" dirty="0" err="1" smtClean="0"/>
              <a:t>accordance</a:t>
            </a:r>
            <a:r>
              <a:rPr lang="es-MX" altLang="es-CO" sz="2200" dirty="0" smtClean="0"/>
              <a:t> </a:t>
            </a:r>
            <a:r>
              <a:rPr lang="es-MX" altLang="es-CO" sz="2200" dirty="0" err="1" smtClean="0"/>
              <a:t>with</a:t>
            </a:r>
            <a:r>
              <a:rPr lang="es-MX" altLang="es-CO" sz="2200" dirty="0" smtClean="0"/>
              <a:t> International </a:t>
            </a:r>
            <a:r>
              <a:rPr lang="es-MX" altLang="es-CO" sz="2200" dirty="0" err="1" smtClean="0"/>
              <a:t>Standards</a:t>
            </a:r>
            <a:r>
              <a:rPr lang="es-MX" altLang="es-CO" sz="2200" dirty="0" smtClean="0"/>
              <a:t> </a:t>
            </a:r>
            <a:r>
              <a:rPr lang="es-MX" altLang="es-CO" sz="2200" dirty="0" err="1" smtClean="0"/>
              <a:t>on</a:t>
            </a:r>
            <a:r>
              <a:rPr lang="es-MX" altLang="es-CO" sz="2200" dirty="0" smtClean="0"/>
              <a:t> </a:t>
            </a:r>
            <a:r>
              <a:rPr lang="es-MX" altLang="es-CO" sz="2200" dirty="0" err="1" smtClean="0"/>
              <a:t>Auditing</a:t>
            </a:r>
            <a:r>
              <a:rPr lang="es-MX" altLang="es-CO" sz="2200" dirty="0" smtClean="0"/>
              <a:t>.</a:t>
            </a:r>
          </a:p>
          <a:p>
            <a:pPr algn="just">
              <a:lnSpc>
                <a:spcPct val="80000"/>
              </a:lnSpc>
              <a:buFontTx/>
              <a:buNone/>
            </a:pPr>
            <a:endParaRPr lang="es-MX" altLang="es-CO" sz="2200" dirty="0" smtClean="0"/>
          </a:p>
        </p:txBody>
      </p:sp>
      <p:pic>
        <p:nvPicPr>
          <p:cNvPr id="19460" name="Picture 4" descr="AboutIFAC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76200"/>
            <a:ext cx="51895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2585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Macro proceso</a:t>
            </a:r>
            <a:endParaRPr lang="es-CO" dirty="0"/>
          </a:p>
        </p:txBody>
      </p:sp>
      <p:pic>
        <p:nvPicPr>
          <p:cNvPr id="2052" name="Picture 4" descr="C:\Users\GABRIEL VÁSQUEZ T\AppData\Local\Microsoft\Windows\INetCache\IE\KSC7SO95\objectif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776864" cy="376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¿Continúa la incertidumbre?</a:t>
            </a:r>
            <a:endParaRPr lang="es-CO" dirty="0"/>
          </a:p>
        </p:txBody>
      </p:sp>
      <p:sp>
        <p:nvSpPr>
          <p:cNvPr id="3" name="2 Marcador de contenido"/>
          <p:cNvSpPr>
            <a:spLocks noGrp="1"/>
          </p:cNvSpPr>
          <p:nvPr>
            <p:ph idx="1"/>
          </p:nvPr>
        </p:nvSpPr>
        <p:spPr/>
        <p:txBody>
          <a:bodyPr>
            <a:normAutofit/>
          </a:bodyPr>
          <a:lstStyle/>
          <a:p>
            <a:r>
              <a:rPr lang="es-CO" sz="2400" dirty="0" smtClean="0"/>
              <a:t>Preguntas de Ecopetrol Junio de 2013</a:t>
            </a:r>
          </a:p>
          <a:p>
            <a:endParaRPr lang="es-CO" sz="2400" dirty="0"/>
          </a:p>
          <a:p>
            <a:r>
              <a:rPr lang="es-CO" sz="2400" dirty="0" smtClean="0"/>
              <a:t>Decreto Reglamentario 2548 de Diciembre de 2014</a:t>
            </a:r>
          </a:p>
          <a:p>
            <a:endParaRPr lang="es-CO" sz="2400" dirty="0"/>
          </a:p>
          <a:p>
            <a:r>
              <a:rPr lang="es-CO" sz="2400" dirty="0"/>
              <a:t>Concepto 016442 junio 2015 DIAN </a:t>
            </a:r>
          </a:p>
          <a:p>
            <a:endParaRPr lang="es-CO" sz="2400" dirty="0" smtClean="0"/>
          </a:p>
          <a:p>
            <a:r>
              <a:rPr lang="es-CO" sz="2400" dirty="0" smtClean="0"/>
              <a:t>Orientación 016 CTCP Diciembre 2015</a:t>
            </a:r>
          </a:p>
          <a:p>
            <a:endParaRPr lang="es-CO" sz="2400" dirty="0"/>
          </a:p>
          <a:p>
            <a:endParaRPr lang="es-CO" sz="2400" dirty="0" smtClean="0"/>
          </a:p>
          <a:p>
            <a:pPr marL="0" indent="0">
              <a:buNone/>
            </a:pPr>
            <a:endParaRPr lang="es-CO" sz="2400" dirty="0"/>
          </a:p>
        </p:txBody>
      </p:sp>
    </p:spTree>
    <p:extLst>
      <p:ext uri="{BB962C8B-B14F-4D97-AF65-F5344CB8AC3E}">
        <p14:creationId xmlns:p14="http://schemas.microsoft.com/office/powerpoint/2010/main" val="6063406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3" y="922710"/>
            <a:ext cx="6984775" cy="490066"/>
          </a:xfrm>
        </p:spPr>
        <p:txBody>
          <a:bodyPr/>
          <a:lstStyle/>
          <a:p>
            <a:r>
              <a:rPr lang="es-CO" sz="2400" dirty="0" smtClean="0"/>
              <a:t>Normativa sobre aseguramiento en Colombia</a:t>
            </a:r>
            <a:endParaRPr lang="es-CO" sz="2400" dirty="0"/>
          </a:p>
        </p:txBody>
      </p:sp>
      <p:sp>
        <p:nvSpPr>
          <p:cNvPr id="3" name="2 Marcador de contenido"/>
          <p:cNvSpPr>
            <a:spLocks noGrp="1"/>
          </p:cNvSpPr>
          <p:nvPr>
            <p:ph idx="1"/>
          </p:nvPr>
        </p:nvSpPr>
        <p:spPr/>
        <p:txBody>
          <a:bodyPr/>
          <a:lstStyle/>
          <a:p>
            <a:r>
              <a:rPr lang="es-CO" dirty="0" smtClean="0"/>
              <a:t>Decreto 0302 de Febrero 20 de 2015</a:t>
            </a:r>
          </a:p>
          <a:p>
            <a:endParaRPr lang="es-CO" dirty="0"/>
          </a:p>
          <a:p>
            <a:r>
              <a:rPr lang="es-CO" dirty="0"/>
              <a:t>Á</a:t>
            </a:r>
            <a:r>
              <a:rPr lang="es-CO" dirty="0" smtClean="0"/>
              <a:t>mbito de aplicación</a:t>
            </a:r>
          </a:p>
          <a:p>
            <a:endParaRPr lang="es-CO" dirty="0"/>
          </a:p>
          <a:p>
            <a:r>
              <a:rPr lang="es-CO" dirty="0" smtClean="0"/>
              <a:t>Posibles excesos de facultades de reglamentación</a:t>
            </a:r>
          </a:p>
          <a:p>
            <a:endParaRPr lang="es-CO" dirty="0"/>
          </a:p>
          <a:p>
            <a:r>
              <a:rPr lang="es-CO" dirty="0" smtClean="0"/>
              <a:t>Caso fiscal del aseguramiento</a:t>
            </a:r>
            <a:endParaRPr lang="es-CO" dirty="0"/>
          </a:p>
        </p:txBody>
      </p:sp>
    </p:spTree>
    <p:extLst>
      <p:ext uri="{BB962C8B-B14F-4D97-AF65-F5344CB8AC3E}">
        <p14:creationId xmlns:p14="http://schemas.microsoft.com/office/powerpoint/2010/main" val="40770643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Decreto 0302 de 2015</a:t>
            </a:r>
            <a:endParaRPr lang="es-CO" dirty="0"/>
          </a:p>
        </p:txBody>
      </p:sp>
      <p:sp>
        <p:nvSpPr>
          <p:cNvPr id="3" name="2 Marcador de contenido"/>
          <p:cNvSpPr>
            <a:spLocks noGrp="1"/>
          </p:cNvSpPr>
          <p:nvPr>
            <p:ph idx="1"/>
          </p:nvPr>
        </p:nvSpPr>
        <p:spPr/>
        <p:txBody>
          <a:bodyPr>
            <a:normAutofit fontScale="77500" lnSpcReduction="20000"/>
          </a:bodyPr>
          <a:lstStyle/>
          <a:p>
            <a:pPr algn="just"/>
            <a:r>
              <a:rPr lang="es-CO" dirty="0" smtClean="0"/>
              <a:t>NAI: Normas de Aseguramiento de la Información</a:t>
            </a:r>
          </a:p>
          <a:p>
            <a:pPr marL="0" indent="0" algn="just">
              <a:buNone/>
            </a:pPr>
            <a:r>
              <a:rPr lang="es-CO" dirty="0" smtClean="0"/>
              <a:t>(El Decreto no desarrolla el marco conceptual del aseguramiento dejando un grave vacío en la aplicación de los estándares correspondientes a cada situación)</a:t>
            </a:r>
          </a:p>
          <a:p>
            <a:pPr marL="0" indent="0" algn="just">
              <a:buNone/>
            </a:pPr>
            <a:endParaRPr lang="es-CO" dirty="0" smtClean="0"/>
          </a:p>
          <a:p>
            <a:pPr algn="just"/>
            <a:r>
              <a:rPr lang="es-CO" dirty="0" smtClean="0"/>
              <a:t>NIA </a:t>
            </a:r>
            <a:r>
              <a:rPr lang="es-CO" sz="1100" dirty="0" smtClean="0"/>
              <a:t>(</a:t>
            </a:r>
            <a:r>
              <a:rPr lang="es-CO" sz="1100" dirty="0" err="1" smtClean="0"/>
              <a:t>ISAs</a:t>
            </a:r>
            <a:r>
              <a:rPr lang="es-CO" sz="1100" dirty="0" smtClean="0"/>
              <a:t>)</a:t>
            </a:r>
            <a:r>
              <a:rPr lang="es-CO" dirty="0" smtClean="0"/>
              <a:t>: Normas Internacionales de Auditoria</a:t>
            </a:r>
          </a:p>
          <a:p>
            <a:pPr algn="just"/>
            <a:r>
              <a:rPr lang="es-CO" dirty="0" smtClean="0"/>
              <a:t>NICC </a:t>
            </a:r>
            <a:r>
              <a:rPr lang="es-CO" sz="1100" dirty="0" smtClean="0"/>
              <a:t>(</a:t>
            </a:r>
            <a:r>
              <a:rPr lang="es-CO" sz="1100" dirty="0" err="1" smtClean="0"/>
              <a:t>ISQCs</a:t>
            </a:r>
            <a:r>
              <a:rPr lang="es-CO" sz="1100" dirty="0" smtClean="0"/>
              <a:t>)</a:t>
            </a:r>
            <a:r>
              <a:rPr lang="es-CO" dirty="0" smtClean="0"/>
              <a:t>: Normas Internacionales de Calidad</a:t>
            </a:r>
          </a:p>
          <a:p>
            <a:pPr algn="just"/>
            <a:r>
              <a:rPr lang="es-CO" dirty="0" smtClean="0"/>
              <a:t>NITR </a:t>
            </a:r>
            <a:r>
              <a:rPr lang="es-CO" sz="1100" dirty="0" smtClean="0"/>
              <a:t>(</a:t>
            </a:r>
            <a:r>
              <a:rPr lang="es-CO" sz="1100" dirty="0" err="1" smtClean="0"/>
              <a:t>ISREs</a:t>
            </a:r>
            <a:r>
              <a:rPr lang="es-CO" sz="1100" dirty="0" smtClean="0"/>
              <a:t>)</a:t>
            </a:r>
            <a:r>
              <a:rPr lang="es-CO" dirty="0" smtClean="0"/>
              <a:t>: Normas Internacionales de Trabajos de Revisión</a:t>
            </a:r>
          </a:p>
          <a:p>
            <a:pPr algn="just"/>
            <a:r>
              <a:rPr lang="es-CO" dirty="0" smtClean="0"/>
              <a:t>ISAE </a:t>
            </a:r>
            <a:r>
              <a:rPr lang="es-CO" sz="1100" dirty="0" smtClean="0"/>
              <a:t>(Inglés)</a:t>
            </a:r>
            <a:r>
              <a:rPr lang="es-CO" dirty="0" smtClean="0"/>
              <a:t>: Normas Internacionales de Trabajos para Atestiguar</a:t>
            </a:r>
          </a:p>
          <a:p>
            <a:pPr algn="just"/>
            <a:r>
              <a:rPr lang="es-CO" dirty="0" smtClean="0"/>
              <a:t>NISR </a:t>
            </a:r>
            <a:r>
              <a:rPr lang="es-CO" sz="1100" dirty="0" smtClean="0"/>
              <a:t>(</a:t>
            </a:r>
            <a:r>
              <a:rPr lang="es-CO" sz="1100" dirty="0" err="1" smtClean="0"/>
              <a:t>ISRSs</a:t>
            </a:r>
            <a:r>
              <a:rPr lang="es-CO" sz="1100" dirty="0" smtClean="0"/>
              <a:t>)</a:t>
            </a:r>
            <a:r>
              <a:rPr lang="es-CO" dirty="0" smtClean="0"/>
              <a:t>: Normas Internacionales de Servicios Relacionados</a:t>
            </a:r>
          </a:p>
          <a:p>
            <a:pPr algn="just"/>
            <a:r>
              <a:rPr lang="es-CO" dirty="0" smtClean="0"/>
              <a:t>Código de Ética    </a:t>
            </a:r>
            <a:endParaRPr lang="es-CO" dirty="0"/>
          </a:p>
        </p:txBody>
      </p:sp>
    </p:spTree>
    <p:extLst>
      <p:ext uri="{BB962C8B-B14F-4D97-AF65-F5344CB8AC3E}">
        <p14:creationId xmlns:p14="http://schemas.microsoft.com/office/powerpoint/2010/main" val="6736229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Ámbito de aplicación</a:t>
            </a:r>
            <a:endParaRPr lang="es-CO" dirty="0"/>
          </a:p>
        </p:txBody>
      </p:sp>
      <p:sp>
        <p:nvSpPr>
          <p:cNvPr id="3" name="2 Marcador de contenido"/>
          <p:cNvSpPr>
            <a:spLocks noGrp="1"/>
          </p:cNvSpPr>
          <p:nvPr>
            <p:ph idx="1"/>
          </p:nvPr>
        </p:nvSpPr>
        <p:spPr>
          <a:xfrm>
            <a:off x="446856" y="1988145"/>
            <a:ext cx="8229600" cy="4321175"/>
          </a:xfrm>
        </p:spPr>
        <p:txBody>
          <a:bodyPr/>
          <a:lstStyle/>
          <a:p>
            <a:pPr algn="just"/>
            <a:r>
              <a:rPr lang="es-CO" dirty="0" smtClean="0"/>
              <a:t>Revisores fiscales – Grupo 1 y Grupo 2 cuando 30.000 SMMLV activos o mas de 200 trabajadores</a:t>
            </a:r>
          </a:p>
          <a:p>
            <a:pPr algn="just"/>
            <a:r>
              <a:rPr lang="es-CO" dirty="0" smtClean="0"/>
              <a:t>Revisores fiscales que dictaminen estados financieros consolidados</a:t>
            </a:r>
          </a:p>
          <a:p>
            <a:pPr algn="just"/>
            <a:r>
              <a:rPr lang="es-CO" dirty="0" smtClean="0"/>
              <a:t>Las entidades que no pertenezcan al Grupo 1  y que voluntariamente lo apliquen.</a:t>
            </a:r>
            <a:endParaRPr lang="es-CO" dirty="0"/>
          </a:p>
        </p:txBody>
      </p:sp>
    </p:spTree>
    <p:extLst>
      <p:ext uri="{BB962C8B-B14F-4D97-AF65-F5344CB8AC3E}">
        <p14:creationId xmlns:p14="http://schemas.microsoft.com/office/powerpoint/2010/main" val="21162119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Posibles inconsistencias</a:t>
            </a:r>
            <a:endParaRPr lang="es-CO" dirty="0"/>
          </a:p>
        </p:txBody>
      </p:sp>
      <p:sp>
        <p:nvSpPr>
          <p:cNvPr id="3" name="2 Marcador de contenido"/>
          <p:cNvSpPr>
            <a:spLocks noGrp="1"/>
          </p:cNvSpPr>
          <p:nvPr>
            <p:ph idx="1"/>
          </p:nvPr>
        </p:nvSpPr>
        <p:spPr/>
        <p:txBody>
          <a:bodyPr/>
          <a:lstStyle/>
          <a:p>
            <a:pPr algn="just"/>
            <a:r>
              <a:rPr lang="es-CO" dirty="0" smtClean="0"/>
              <a:t>¿Sólo revisores fiscales?</a:t>
            </a:r>
          </a:p>
          <a:p>
            <a:pPr algn="just"/>
            <a:r>
              <a:rPr lang="es-CO" dirty="0" smtClean="0"/>
              <a:t>Excluye un grupo importante de empresas del grupo 2 y el grupo 3</a:t>
            </a:r>
          </a:p>
          <a:p>
            <a:pPr algn="just"/>
            <a:r>
              <a:rPr lang="es-CO" dirty="0" smtClean="0"/>
              <a:t>La norma que reglamenta (Ley 1314/09), «todas las personas naturales y jurídicas,…… obligadas a llevar contabilidad…»</a:t>
            </a:r>
          </a:p>
          <a:p>
            <a:pPr algn="just"/>
            <a:r>
              <a:rPr lang="es-CO" dirty="0" smtClean="0"/>
              <a:t>Decreto 2496 del 23 de diciembre de 2015 artículo 6, corrige y amplia aplicación a «los contadores públicos independientes»</a:t>
            </a:r>
          </a:p>
        </p:txBody>
      </p:sp>
    </p:spTree>
    <p:extLst>
      <p:ext uri="{BB962C8B-B14F-4D97-AF65-F5344CB8AC3E}">
        <p14:creationId xmlns:p14="http://schemas.microsoft.com/office/powerpoint/2010/main" val="7553068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Entidades no contempladas</a:t>
            </a:r>
            <a:endParaRPr lang="es-CO" dirty="0"/>
          </a:p>
        </p:txBody>
      </p:sp>
      <p:sp>
        <p:nvSpPr>
          <p:cNvPr id="3" name="2 Marcador de contenido"/>
          <p:cNvSpPr>
            <a:spLocks noGrp="1"/>
          </p:cNvSpPr>
          <p:nvPr>
            <p:ph idx="1"/>
          </p:nvPr>
        </p:nvSpPr>
        <p:spPr/>
        <p:txBody>
          <a:bodyPr/>
          <a:lstStyle/>
          <a:p>
            <a:pPr marL="0" indent="0" algn="just">
              <a:buNone/>
            </a:pPr>
            <a:r>
              <a:rPr lang="es-CO" b="1" dirty="0" smtClean="0">
                <a:solidFill>
                  <a:srgbClr val="FF0000"/>
                </a:solidFill>
              </a:rPr>
              <a:t>Procedimientos de auditoria </a:t>
            </a:r>
            <a:r>
              <a:rPr lang="es-CO" dirty="0" smtClean="0"/>
              <a:t>previstos en el marco regulatorio </a:t>
            </a:r>
            <a:r>
              <a:rPr lang="es-CO" b="1" dirty="0" smtClean="0">
                <a:solidFill>
                  <a:srgbClr val="FF0000"/>
                </a:solidFill>
              </a:rPr>
              <a:t>vigente</a:t>
            </a:r>
            <a:r>
              <a:rPr lang="es-CO" dirty="0" smtClean="0"/>
              <a:t> y sus modificaciones, y podrán aplicar voluntariamente NAI descritas en los artículos 3 y 4 de este decreto.</a:t>
            </a:r>
            <a:endParaRPr lang="es-CO" dirty="0"/>
          </a:p>
        </p:txBody>
      </p:sp>
    </p:spTree>
    <p:extLst>
      <p:ext uri="{BB962C8B-B14F-4D97-AF65-F5344CB8AC3E}">
        <p14:creationId xmlns:p14="http://schemas.microsoft.com/office/powerpoint/2010/main" val="10902435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Posibles inconsistencias</a:t>
            </a:r>
            <a:endParaRPr lang="es-CO" dirty="0"/>
          </a:p>
        </p:txBody>
      </p:sp>
      <p:sp>
        <p:nvSpPr>
          <p:cNvPr id="3" name="2 Marcador de contenido"/>
          <p:cNvSpPr>
            <a:spLocks noGrp="1"/>
          </p:cNvSpPr>
          <p:nvPr>
            <p:ph idx="1"/>
          </p:nvPr>
        </p:nvSpPr>
        <p:spPr/>
        <p:txBody>
          <a:bodyPr>
            <a:normAutofit fontScale="77500" lnSpcReduction="20000"/>
          </a:bodyPr>
          <a:lstStyle/>
          <a:p>
            <a:pPr algn="just"/>
            <a:r>
              <a:rPr lang="es-CO" dirty="0" smtClean="0"/>
              <a:t>Deja vigente unas normas que no han sido desarrolladas,</a:t>
            </a:r>
          </a:p>
          <a:p>
            <a:pPr algn="just"/>
            <a:r>
              <a:rPr lang="es-CO" dirty="0" smtClean="0"/>
              <a:t>NAGA Ley 43 de 1990 vs NAI Ley 1314 de 2009,… </a:t>
            </a:r>
          </a:p>
          <a:p>
            <a:pPr algn="just"/>
            <a:r>
              <a:rPr lang="es-CO" dirty="0" smtClean="0"/>
              <a:t>¿Hay regulación total en la materia, se requiere derogatoria expresa del artículo 7 de la Ley 43 de 1990?</a:t>
            </a:r>
          </a:p>
          <a:p>
            <a:pPr algn="just"/>
            <a:r>
              <a:rPr lang="es-CO" dirty="0" smtClean="0"/>
              <a:t>Ó sencillamente desaparecen las reglas anteriores cuando se expidan las normas de aseguramiento, ver artículo 13 Ley 1314 de 2009,</a:t>
            </a:r>
          </a:p>
          <a:p>
            <a:pPr algn="just"/>
            <a:r>
              <a:rPr lang="es-CO" dirty="0" smtClean="0"/>
              <a:t>No existe un desarrollo técnico de las NAGA establecidas en la Ley 43 de 1990 y definidas en el artículo 7.</a:t>
            </a:r>
          </a:p>
          <a:p>
            <a:pPr algn="just"/>
            <a:r>
              <a:rPr lang="es-CO" dirty="0" smtClean="0"/>
              <a:t>Coexistencia de dos cosas aparentemente iguales, una obsoleta sin desarrollo en Colombia y otra recientemente establecida DR 0302 de 2015. </a:t>
            </a:r>
            <a:endParaRPr lang="es-CO" dirty="0"/>
          </a:p>
        </p:txBody>
      </p:sp>
    </p:spTree>
    <p:extLst>
      <p:ext uri="{BB962C8B-B14F-4D97-AF65-F5344CB8AC3E}">
        <p14:creationId xmlns:p14="http://schemas.microsoft.com/office/powerpoint/2010/main" val="24937752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400" dirty="0" smtClean="0"/>
              <a:t>Responsabilidades artículo 209 Código de Comercio</a:t>
            </a:r>
            <a:endParaRPr lang="es-CO" sz="2400" dirty="0"/>
          </a:p>
        </p:txBody>
      </p:sp>
      <p:sp>
        <p:nvSpPr>
          <p:cNvPr id="3" name="2 Marcador de contenido"/>
          <p:cNvSpPr>
            <a:spLocks noGrp="1"/>
          </p:cNvSpPr>
          <p:nvPr>
            <p:ph idx="1"/>
          </p:nvPr>
        </p:nvSpPr>
        <p:spPr/>
        <p:txBody>
          <a:bodyPr/>
          <a:lstStyle/>
          <a:p>
            <a:pPr algn="just"/>
            <a:r>
              <a:rPr lang="es-CO" dirty="0" smtClean="0"/>
              <a:t>Aplica ISAE para las responsabilidades relacionadas con la evaluación del cumplimiento de las disposiciones estatutarias y de la asamblea o junta de socios y con la evaluación del control interno.</a:t>
            </a:r>
          </a:p>
          <a:p>
            <a:pPr algn="just"/>
            <a:r>
              <a:rPr lang="es-CO" dirty="0" smtClean="0"/>
              <a:t>No requiere informes separados, pero sí que exprese opinión sobre cada uno de los temas contenidos en ellos.</a:t>
            </a:r>
            <a:endParaRPr lang="es-CO" dirty="0"/>
          </a:p>
        </p:txBody>
      </p:sp>
    </p:spTree>
    <p:extLst>
      <p:ext uri="{BB962C8B-B14F-4D97-AF65-F5344CB8AC3E}">
        <p14:creationId xmlns:p14="http://schemas.microsoft.com/office/powerpoint/2010/main" val="3681460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Posibles inconsistencias</a:t>
            </a:r>
            <a:endParaRPr lang="es-CO" dirty="0"/>
          </a:p>
        </p:txBody>
      </p:sp>
      <p:sp>
        <p:nvSpPr>
          <p:cNvPr id="3" name="2 Marcador de contenido"/>
          <p:cNvSpPr>
            <a:spLocks noGrp="1"/>
          </p:cNvSpPr>
          <p:nvPr>
            <p:ph idx="1"/>
          </p:nvPr>
        </p:nvSpPr>
        <p:spPr/>
        <p:txBody>
          <a:bodyPr>
            <a:normAutofit fontScale="70000" lnSpcReduction="20000"/>
          </a:bodyPr>
          <a:lstStyle/>
          <a:p>
            <a:pPr algn="just"/>
            <a:r>
              <a:rPr lang="es-CO" dirty="0" smtClean="0"/>
              <a:t>Incorpora una nueva obligación al revisor fiscal de emitir opinión sobre los puntos del artículo 209 del Código de Comercio, sin tener facultades reglamentarias para hacerlo, ni mucho menos para crear esta nueva obligación.</a:t>
            </a:r>
          </a:p>
          <a:p>
            <a:pPr algn="just"/>
            <a:r>
              <a:rPr lang="es-CO" dirty="0" smtClean="0"/>
              <a:t>¿Al mencionar que no se exigen informes separados, modifica el dictamen de los estados financieros, o exige tres informes separados sobre los tres puntos mencionados en el Decreto Reglamentario? Corregido artículo 5 Decreto 2496 de diciembre 23 de 2015, «… no será necesario que el revisor fiscal prepare informes separados,….»</a:t>
            </a:r>
          </a:p>
          <a:p>
            <a:pPr algn="just"/>
            <a:r>
              <a:rPr lang="es-CO" dirty="0" smtClean="0"/>
              <a:t>La armonización de normas establecidas en el Código de Comercio y otras disposiciones, deben contemplar estos asuntos del nuevo reglamento de la profesión, para en su caso si es necesario modificar la normativa existente.</a:t>
            </a:r>
          </a:p>
          <a:p>
            <a:pPr algn="just"/>
            <a:r>
              <a:rPr lang="es-CO" dirty="0" smtClean="0"/>
              <a:t>Análisis sobre falsa motivación, exceso en las facultades de la reglamentación e inconstitucionalidad,……. </a:t>
            </a:r>
            <a:endParaRPr lang="es-CO" dirty="0"/>
          </a:p>
        </p:txBody>
      </p:sp>
    </p:spTree>
    <p:extLst>
      <p:ext uri="{BB962C8B-B14F-4D97-AF65-F5344CB8AC3E}">
        <p14:creationId xmlns:p14="http://schemas.microsoft.com/office/powerpoint/2010/main" val="882012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Situación del aseguramiento en materia fiscal</a:t>
            </a:r>
            <a:endParaRPr lang="es-CO" dirty="0"/>
          </a:p>
        </p:txBody>
      </p:sp>
      <p:pic>
        <p:nvPicPr>
          <p:cNvPr id="7176" name="Picture 8" descr="C:\Users\GABRIEL VÁSQUEZ T\AppData\Local\Microsoft\Windows\INetCache\IE\KSC7SO95\impuest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556792"/>
            <a:ext cx="5040560" cy="46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36" y="1340768"/>
            <a:ext cx="3657600" cy="4968552"/>
          </a:xfrm>
          <a:prstGeom prst="rect">
            <a:avLst/>
          </a:prstGeom>
        </p:spPr>
      </p:pic>
    </p:spTree>
    <p:extLst>
      <p:ext uri="{BB962C8B-B14F-4D97-AF65-F5344CB8AC3E}">
        <p14:creationId xmlns:p14="http://schemas.microsoft.com/office/powerpoint/2010/main" val="1130872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000" dirty="0" smtClean="0"/>
              <a:t>Realidad sobre el artículo 581 del ETN</a:t>
            </a:r>
            <a:endParaRPr lang="es-CO" sz="2000" dirty="0"/>
          </a:p>
        </p:txBody>
      </p:sp>
      <p:sp>
        <p:nvSpPr>
          <p:cNvPr id="3" name="2 Marcador de contenido"/>
          <p:cNvSpPr>
            <a:spLocks noGrp="1"/>
          </p:cNvSpPr>
          <p:nvPr>
            <p:ph idx="1"/>
          </p:nvPr>
        </p:nvSpPr>
        <p:spPr/>
        <p:txBody>
          <a:bodyPr/>
          <a:lstStyle/>
          <a:p>
            <a:r>
              <a:rPr lang="es-CO" dirty="0" smtClean="0"/>
              <a:t>Libros oficiales</a:t>
            </a:r>
          </a:p>
          <a:p>
            <a:r>
              <a:rPr lang="es-CO" dirty="0" smtClean="0"/>
              <a:t>Contabilidad oficial</a:t>
            </a:r>
          </a:p>
          <a:p>
            <a:r>
              <a:rPr lang="es-CO" dirty="0" smtClean="0"/>
              <a:t>Estados financieros bajo NIIF</a:t>
            </a:r>
          </a:p>
          <a:p>
            <a:r>
              <a:rPr lang="es-CO" dirty="0" smtClean="0"/>
              <a:t>Modelo desconectado por 4 años</a:t>
            </a:r>
          </a:p>
          <a:p>
            <a:r>
              <a:rPr lang="es-CO" dirty="0" smtClean="0"/>
              <a:t>¿Necesidad de un dictamen fiscal?</a:t>
            </a:r>
          </a:p>
          <a:p>
            <a:r>
              <a:rPr lang="es-CO" dirty="0" smtClean="0"/>
              <a:t>Aplicación de estándares sobre fraude tributario</a:t>
            </a:r>
            <a:endParaRPr lang="es-CO" dirty="0"/>
          </a:p>
        </p:txBody>
      </p:sp>
    </p:spTree>
    <p:extLst>
      <p:ext uri="{BB962C8B-B14F-4D97-AF65-F5344CB8AC3E}">
        <p14:creationId xmlns:p14="http://schemas.microsoft.com/office/powerpoint/2010/main" val="258977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ítulo 1"/>
          <p:cNvSpPr>
            <a:spLocks noGrp="1"/>
          </p:cNvSpPr>
          <p:nvPr>
            <p:ph type="title"/>
          </p:nvPr>
        </p:nvSpPr>
        <p:spPr>
          <a:xfrm>
            <a:off x="385763" y="404664"/>
            <a:ext cx="4618037" cy="360362"/>
          </a:xfrm>
        </p:spPr>
        <p:txBody>
          <a:bodyPr/>
          <a:lstStyle/>
          <a:p>
            <a:r>
              <a:rPr lang="es-CO" altLang="es-CO" sz="1800" dirty="0" smtClean="0"/>
              <a:t>Definición:</a:t>
            </a:r>
            <a:br>
              <a:rPr lang="es-CO" altLang="es-CO" sz="1800" dirty="0" smtClean="0"/>
            </a:br>
            <a:r>
              <a:rPr lang="es-CO" altLang="es-CO" sz="1800" dirty="0" smtClean="0"/>
              <a:t>Artículo 2 – DR 2548/12 </a:t>
            </a:r>
            <a:br>
              <a:rPr lang="es-CO" altLang="es-CO" sz="1800" dirty="0" smtClean="0"/>
            </a:br>
            <a:r>
              <a:rPr lang="es-CO" altLang="es-CO" sz="1800" dirty="0" smtClean="0"/>
              <a:t>Bases fiscales</a:t>
            </a:r>
          </a:p>
        </p:txBody>
      </p:sp>
      <p:sp>
        <p:nvSpPr>
          <p:cNvPr id="59395" name="Marcador de contenido 2"/>
          <p:cNvSpPr>
            <a:spLocks noGrp="1"/>
          </p:cNvSpPr>
          <p:nvPr>
            <p:ph idx="1"/>
          </p:nvPr>
        </p:nvSpPr>
        <p:spPr>
          <a:xfrm>
            <a:off x="457200" y="1196975"/>
            <a:ext cx="8229600" cy="4824413"/>
          </a:xfrm>
        </p:spPr>
        <p:txBody>
          <a:bodyPr/>
          <a:lstStyle/>
          <a:p>
            <a:pPr marL="0" indent="0" algn="just">
              <a:buFont typeface="Arial" pitchFamily="34" charset="0"/>
              <a:buNone/>
            </a:pPr>
            <a:r>
              <a:rPr lang="es-CO" altLang="es-CO" sz="2000" dirty="0" smtClean="0"/>
              <a:t> Las bases fiscales son aquellas determinadas con base en las </a:t>
            </a:r>
            <a:r>
              <a:rPr lang="es-CO" altLang="es-CO" sz="2000" b="1" u="sng" dirty="0" smtClean="0">
                <a:solidFill>
                  <a:srgbClr val="FF0000"/>
                </a:solidFill>
              </a:rPr>
              <a:t>disposiciones fiscales y todas las remisiones a las normas contables.</a:t>
            </a:r>
            <a:r>
              <a:rPr lang="es-CO" altLang="es-CO" sz="2000" dirty="0" smtClean="0"/>
              <a:t> Así, para efectos de lo dispuesto en el artículo 165 de la Ley 1607 de 2012 y durante los plazos señalados en el artículo anterior, </a:t>
            </a:r>
            <a:r>
              <a:rPr lang="es-CO" altLang="es-CO" sz="2000" u="sng" dirty="0" smtClean="0">
                <a:solidFill>
                  <a:srgbClr val="FF0000"/>
                </a:solidFill>
              </a:rPr>
              <a:t>todas las remisiones </a:t>
            </a:r>
            <a:r>
              <a:rPr lang="es-CO" altLang="es-CO" sz="2000" dirty="0" smtClean="0"/>
              <a:t>contenidas en las normas tributarias a las normas contables, se entenderán hechas para efectos tributarios </a:t>
            </a:r>
            <a:r>
              <a:rPr lang="es-CO" altLang="es-CO" sz="2000" b="1" dirty="0" smtClean="0">
                <a:solidFill>
                  <a:srgbClr val="FF0000"/>
                </a:solidFill>
              </a:rPr>
              <a:t>a los Decretos 2649 de 1993 y 2650 de 1993</a:t>
            </a:r>
            <a:r>
              <a:rPr lang="es-CO" altLang="es-CO" sz="2000" dirty="0" smtClean="0"/>
              <a:t>, los planes únicos de cuentas según corresponda a cada Superintendencia o a la Contaduría General de la Nación, las normas técnicas establecidas por las superintendencias </a:t>
            </a:r>
            <a:r>
              <a:rPr lang="es-CO" altLang="es-CO" sz="2000" b="1" dirty="0" smtClean="0">
                <a:solidFill>
                  <a:srgbClr val="FF0000"/>
                </a:solidFill>
              </a:rPr>
              <a:t>vigentes y aplicables a 31 de diciembre de 2014 </a:t>
            </a:r>
            <a:r>
              <a:rPr lang="es-CO" altLang="es-CO" sz="2000" dirty="0" smtClean="0"/>
              <a:t>o aquellas normas técnicas expedidas por la Contaduría General de la Nación vigentes y aplicables a 31 de diciembre de 2014, según sea el caso. </a:t>
            </a:r>
          </a:p>
        </p:txBody>
      </p:sp>
    </p:spTree>
    <p:extLst>
      <p:ext uri="{BB962C8B-B14F-4D97-AF65-F5344CB8AC3E}">
        <p14:creationId xmlns:p14="http://schemas.microsoft.com/office/powerpoint/2010/main" val="35328163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385763" y="476250"/>
            <a:ext cx="6346825" cy="490538"/>
          </a:xfrm>
        </p:spPr>
        <p:txBody>
          <a:bodyPr/>
          <a:lstStyle/>
          <a:p>
            <a:pPr algn="ctr"/>
            <a:r>
              <a:rPr lang="es-CO" altLang="es-CO" sz="2800" smtClean="0"/>
              <a:t>El Aseguramiento en</a:t>
            </a:r>
            <a:br>
              <a:rPr lang="es-CO" altLang="es-CO" sz="2800" smtClean="0"/>
            </a:br>
            <a:r>
              <a:rPr lang="es-CO" altLang="es-CO" sz="2800" smtClean="0"/>
              <a:t>Regulación Contable Vs Regulación Fiscal</a:t>
            </a:r>
          </a:p>
        </p:txBody>
      </p:sp>
      <p:graphicFrame>
        <p:nvGraphicFramePr>
          <p:cNvPr id="5" name="4 Diagrama"/>
          <p:cNvGraphicFramePr/>
          <p:nvPr>
            <p:extLst>
              <p:ext uri="{D42A27DB-BD31-4B8C-83A1-F6EECF244321}">
                <p14:modId xmlns:p14="http://schemas.microsoft.com/office/powerpoint/2010/main" val="736840368"/>
              </p:ext>
            </p:extLst>
          </p:nvPr>
        </p:nvGraphicFramePr>
        <p:xfrm>
          <a:off x="611560" y="1484784"/>
          <a:ext cx="796820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izquierda"/>
          <p:cNvSpPr/>
          <p:nvPr/>
        </p:nvSpPr>
        <p:spPr>
          <a:xfrm>
            <a:off x="2568575" y="5589588"/>
            <a:ext cx="3948113" cy="1152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300" b="1" dirty="0" smtClean="0">
                <a:solidFill>
                  <a:schemeClr val="tx1"/>
                </a:solidFill>
                <a:latin typeface="Arial" pitchFamily="34" charset="0"/>
                <a:cs typeface="Arial" pitchFamily="34" charset="0"/>
              </a:rPr>
              <a:t>ART 581 ETN: LIBROS OFICIALES</a:t>
            </a:r>
            <a:endParaRPr lang="es-CO" sz="13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506640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Aseguramiento y fraude fiscal</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136904"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988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1800" dirty="0" smtClean="0"/>
              <a:t>Beneficios de un dictamen fiscal basado en aseguramiento internacional: Auditor Tributario/Dictamen Fiscal</a:t>
            </a:r>
            <a:endParaRPr lang="es-CO" sz="1800" dirty="0"/>
          </a:p>
        </p:txBody>
      </p:sp>
      <p:sp>
        <p:nvSpPr>
          <p:cNvPr id="3" name="2 Marcador de contenido"/>
          <p:cNvSpPr>
            <a:spLocks noGrp="1"/>
          </p:cNvSpPr>
          <p:nvPr>
            <p:ph idx="1"/>
          </p:nvPr>
        </p:nvSpPr>
        <p:spPr/>
        <p:txBody>
          <a:bodyPr>
            <a:normAutofit lnSpcReduction="10000"/>
          </a:bodyPr>
          <a:lstStyle/>
          <a:p>
            <a:pPr algn="just"/>
            <a:r>
              <a:rPr lang="es-CO" dirty="0" smtClean="0"/>
              <a:t>Desarrollado por equipos profesionales independientes</a:t>
            </a:r>
          </a:p>
          <a:p>
            <a:pPr algn="just"/>
            <a:r>
              <a:rPr lang="es-CO" dirty="0" smtClean="0"/>
              <a:t>Estándares de auditoria reconocidos internacionalmente y hoy avalados por la legislación de Colombia</a:t>
            </a:r>
          </a:p>
          <a:p>
            <a:pPr algn="just"/>
            <a:r>
              <a:rPr lang="es-CO" dirty="0" smtClean="0"/>
              <a:t>Incluye el estándar sobre fraude y error que pudiera tener un desarrollo especial para el caso de impuestos en áreas sensibles como eliminación de ingresos e inclusión de costos inexistentes, retenciones, entre otros.</a:t>
            </a:r>
            <a:endParaRPr lang="es-CO" dirty="0"/>
          </a:p>
        </p:txBody>
      </p:sp>
    </p:spTree>
    <p:extLst>
      <p:ext uri="{BB962C8B-B14F-4D97-AF65-F5344CB8AC3E}">
        <p14:creationId xmlns:p14="http://schemas.microsoft.com/office/powerpoint/2010/main" val="12565207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Tareas pendientes</a:t>
            </a:r>
            <a:endParaRPr lang="es-CO" dirty="0"/>
          </a:p>
        </p:txBody>
      </p:sp>
      <p:sp>
        <p:nvSpPr>
          <p:cNvPr id="3" name="2 Marcador de contenido"/>
          <p:cNvSpPr>
            <a:spLocks noGrp="1"/>
          </p:cNvSpPr>
          <p:nvPr>
            <p:ph idx="1"/>
          </p:nvPr>
        </p:nvSpPr>
        <p:spPr/>
        <p:txBody>
          <a:bodyPr/>
          <a:lstStyle/>
          <a:p>
            <a:r>
              <a:rPr lang="es-CO" dirty="0" smtClean="0"/>
              <a:t>Estudios sobre aplicación NIIF y diferencias con bases fiscales</a:t>
            </a:r>
          </a:p>
          <a:p>
            <a:r>
              <a:rPr lang="es-CO" dirty="0" smtClean="0"/>
              <a:t>Propuesta de modelo contable integrado con la base fiscal en Colombia</a:t>
            </a:r>
          </a:p>
          <a:p>
            <a:r>
              <a:rPr lang="es-CO" dirty="0" smtClean="0"/>
              <a:t>Auditor Tributario / Dictamen fiscal</a:t>
            </a:r>
          </a:p>
          <a:p>
            <a:r>
              <a:rPr lang="es-CO" dirty="0" smtClean="0"/>
              <a:t>Cambio en la pedagogía y pensamiento de los contables en ejercicio</a:t>
            </a:r>
          </a:p>
          <a:p>
            <a:r>
              <a:rPr lang="es-CO" dirty="0" smtClean="0"/>
              <a:t>Nuevas generaciones formadas en el exterior y profesionales de otros países, …….</a:t>
            </a:r>
            <a:endParaRPr lang="es-CO" dirty="0"/>
          </a:p>
        </p:txBody>
      </p:sp>
    </p:spTree>
    <p:extLst>
      <p:ext uri="{BB962C8B-B14F-4D97-AF65-F5344CB8AC3E}">
        <p14:creationId xmlns:p14="http://schemas.microsoft.com/office/powerpoint/2010/main" val="31378386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400" dirty="0" smtClean="0"/>
              <a:t>Próxima reforma tributaria 2016</a:t>
            </a:r>
            <a:endParaRPr lang="es-CO" sz="2400" dirty="0"/>
          </a:p>
        </p:txBody>
      </p:sp>
      <p:sp>
        <p:nvSpPr>
          <p:cNvPr id="3" name="2 Marcador de contenido"/>
          <p:cNvSpPr>
            <a:spLocks noGrp="1"/>
          </p:cNvSpPr>
          <p:nvPr>
            <p:ph idx="1"/>
          </p:nvPr>
        </p:nvSpPr>
        <p:spPr/>
        <p:txBody>
          <a:bodyPr>
            <a:normAutofit/>
          </a:bodyPr>
          <a:lstStyle/>
          <a:p>
            <a:pPr marL="0" indent="0" algn="just">
              <a:buNone/>
            </a:pPr>
            <a:r>
              <a:rPr lang="es-CO" dirty="0"/>
              <a:t>En cuanto a las personas jurídicas, las propuestas de la Comisión plantean introducir cambios drásticos en la tributación directa, </a:t>
            </a:r>
            <a:r>
              <a:rPr lang="es-CO" b="1" dirty="0">
                <a:solidFill>
                  <a:srgbClr val="FF0000"/>
                </a:solidFill>
              </a:rPr>
              <a:t>eliminando</a:t>
            </a:r>
            <a:r>
              <a:rPr lang="es-CO" dirty="0"/>
              <a:t> tanto el impuesto de renta como el CREE y ratificando la eliminación ya prevista del impuesto a la riqueza o al patrimonio empresarial. En </a:t>
            </a:r>
            <a:r>
              <a:rPr lang="es-CO" b="1" dirty="0">
                <a:solidFill>
                  <a:srgbClr val="FF0000"/>
                </a:solidFill>
              </a:rPr>
              <a:t>reemplazo</a:t>
            </a:r>
            <a:r>
              <a:rPr lang="es-CO" dirty="0"/>
              <a:t> de todas estas figuras se propone crear un nuevo único impuesto, el Impuesto sobre las Utilidades Empresariales. </a:t>
            </a:r>
          </a:p>
        </p:txBody>
      </p:sp>
    </p:spTree>
    <p:extLst>
      <p:ext uri="{BB962C8B-B14F-4D97-AF65-F5344CB8AC3E}">
        <p14:creationId xmlns:p14="http://schemas.microsoft.com/office/powerpoint/2010/main" val="25611643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0" indent="0" algn="just">
              <a:buNone/>
            </a:pPr>
            <a:r>
              <a:rPr lang="es-CO" dirty="0"/>
              <a:t>Aprovechando la transición hacia nuevos estándares contables internacionales que se encuentra en curso en Colombia, con la introducción de las llamadas NIIF, </a:t>
            </a:r>
            <a:r>
              <a:rPr lang="es-CO" b="1" dirty="0">
                <a:solidFill>
                  <a:srgbClr val="FF0000"/>
                </a:solidFill>
              </a:rPr>
              <a:t>el nuevo impuesto busca que la tributación empresarial esté basada en lo fundamental en las utilidades contables</a:t>
            </a:r>
            <a:r>
              <a:rPr lang="es-CO" dirty="0"/>
              <a:t>, entendiendo que sobre ellas será necesario realizar algunos ajustes cuya definición detallada corresponde al Gobierno y a la DIAN. </a:t>
            </a:r>
          </a:p>
        </p:txBody>
      </p:sp>
      <p:sp>
        <p:nvSpPr>
          <p:cNvPr id="4" name="1 Título"/>
          <p:cNvSpPr>
            <a:spLocks noGrp="1"/>
          </p:cNvSpPr>
          <p:nvPr>
            <p:ph type="title"/>
          </p:nvPr>
        </p:nvSpPr>
        <p:spPr>
          <a:xfrm>
            <a:off x="385192" y="562670"/>
            <a:ext cx="5626671" cy="490066"/>
          </a:xfrm>
        </p:spPr>
        <p:txBody>
          <a:bodyPr/>
          <a:lstStyle/>
          <a:p>
            <a:r>
              <a:rPr lang="es-CO" sz="2400" dirty="0" smtClean="0"/>
              <a:t>Próxima reforma tributaria 2016</a:t>
            </a:r>
            <a:endParaRPr lang="es-CO" sz="2400" dirty="0"/>
          </a:p>
        </p:txBody>
      </p:sp>
    </p:spTree>
    <p:extLst>
      <p:ext uri="{BB962C8B-B14F-4D97-AF65-F5344CB8AC3E}">
        <p14:creationId xmlns:p14="http://schemas.microsoft.com/office/powerpoint/2010/main" val="6959294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CO" dirty="0"/>
              <a:t>Esos ajustes buscarían, por un lado, asegurar un tratamiento uniforme en áreas en las que las normas NIIF permiten </a:t>
            </a:r>
            <a:r>
              <a:rPr lang="es-CO" b="1" dirty="0">
                <a:solidFill>
                  <a:srgbClr val="FF0000"/>
                </a:solidFill>
              </a:rPr>
              <a:t>discrecionalidad</a:t>
            </a:r>
            <a:r>
              <a:rPr lang="es-CO" dirty="0"/>
              <a:t> y, por otro, </a:t>
            </a:r>
            <a:r>
              <a:rPr lang="es-CO" b="1" dirty="0">
                <a:solidFill>
                  <a:srgbClr val="FF0000"/>
                </a:solidFill>
              </a:rPr>
              <a:t>limitar</a:t>
            </a:r>
            <a:r>
              <a:rPr lang="es-CO" dirty="0"/>
              <a:t> la utilización para fines fiscales de pagos que no tienen relación de causalidad con la generación de utilidades o que son de difícil control, así como figuras utilizadas con claros fines de elusión tributaria.</a:t>
            </a:r>
          </a:p>
          <a:p>
            <a:pPr marL="0" indent="0" algn="just">
              <a:buNone/>
            </a:pPr>
            <a:endParaRPr lang="es-CO" dirty="0"/>
          </a:p>
          <a:p>
            <a:pPr marL="0" indent="0" algn="just">
              <a:buNone/>
            </a:pPr>
            <a:endParaRPr lang="es-CO" dirty="0"/>
          </a:p>
        </p:txBody>
      </p:sp>
      <p:sp>
        <p:nvSpPr>
          <p:cNvPr id="4" name="1 Título"/>
          <p:cNvSpPr>
            <a:spLocks noGrp="1"/>
          </p:cNvSpPr>
          <p:nvPr>
            <p:ph type="title"/>
          </p:nvPr>
        </p:nvSpPr>
        <p:spPr>
          <a:xfrm>
            <a:off x="385192" y="562670"/>
            <a:ext cx="5626671" cy="490066"/>
          </a:xfrm>
        </p:spPr>
        <p:txBody>
          <a:bodyPr/>
          <a:lstStyle/>
          <a:p>
            <a:r>
              <a:rPr lang="es-CO" sz="2400" dirty="0" smtClean="0"/>
              <a:t>Próxima reforma tributaria 2016</a:t>
            </a:r>
            <a:endParaRPr lang="es-CO" sz="2400" dirty="0"/>
          </a:p>
        </p:txBody>
      </p:sp>
    </p:spTree>
    <p:extLst>
      <p:ext uri="{BB962C8B-B14F-4D97-AF65-F5344CB8AC3E}">
        <p14:creationId xmlns:p14="http://schemas.microsoft.com/office/powerpoint/2010/main" val="4062843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1800" dirty="0" smtClean="0"/>
              <a:t>Propuesta de un modelo integrado</a:t>
            </a:r>
            <a:endParaRPr lang="es-CO" sz="18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9"/>
            <a:ext cx="4552925"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5401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400" dirty="0" smtClean="0"/>
              <a:t>Su tiempo y dedicación fue muy valioso para nuestra organización</a:t>
            </a:r>
            <a:endParaRPr lang="es-CO" sz="2400" dirty="0"/>
          </a:p>
        </p:txBody>
      </p:sp>
      <p:pic>
        <p:nvPicPr>
          <p:cNvPr id="9228" name="Picture 12" descr="C:\Users\GABRIEL VÁSQUEZ T\AppData\Local\Microsoft\Windows\INetCache\IE\QFIHLFVO\graci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69864"/>
            <a:ext cx="7056784"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3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ítulo 1"/>
          <p:cNvSpPr>
            <a:spLocks noGrp="1"/>
          </p:cNvSpPr>
          <p:nvPr>
            <p:ph type="title"/>
          </p:nvPr>
        </p:nvSpPr>
        <p:spPr>
          <a:xfrm>
            <a:off x="179388" y="115888"/>
            <a:ext cx="5626100" cy="490537"/>
          </a:xfrm>
        </p:spPr>
        <p:txBody>
          <a:bodyPr/>
          <a:lstStyle/>
          <a:p>
            <a:pPr algn="ctr"/>
            <a:r>
              <a:rPr lang="es-CO" altLang="es-CO" dirty="0" smtClean="0"/>
              <a:t>Base fiscal: Dos normativas</a:t>
            </a:r>
          </a:p>
        </p:txBody>
      </p:sp>
      <p:graphicFrame>
        <p:nvGraphicFramePr>
          <p:cNvPr id="2" name="Diagrama 1"/>
          <p:cNvGraphicFramePr/>
          <p:nvPr/>
        </p:nvGraphicFramePr>
        <p:xfrm>
          <a:off x="60175" y="1208360"/>
          <a:ext cx="8976321"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nvGraphicFramePr>
        <p:xfrm>
          <a:off x="35496" y="676920"/>
          <a:ext cx="2664296" cy="203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4452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11778</TotalTime>
  <Words>4752</Words>
  <Application>Microsoft Office PowerPoint</Application>
  <PresentationFormat>Presentación en pantalla (4:3)</PresentationFormat>
  <Paragraphs>494</Paragraphs>
  <Slides>88</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88</vt:i4>
      </vt:variant>
    </vt:vector>
  </HeadingPairs>
  <TitlesOfParts>
    <vt:vector size="93" baseType="lpstr">
      <vt:lpstr>Arial</vt:lpstr>
      <vt:lpstr>Calibri</vt:lpstr>
      <vt:lpstr>Tahoma</vt:lpstr>
      <vt:lpstr>Wingdings</vt:lpstr>
      <vt:lpstr>Office Theme</vt:lpstr>
      <vt:lpstr>NORMATIVA SOBRE CONTABILIDAD Y ASEGURAMIENTO EN MATERIA FISCAL Primeras discusiones de ajustes y cambios legislativos 2014 - 2019</vt:lpstr>
      <vt:lpstr>Contenido</vt:lpstr>
      <vt:lpstr>Discusiones sobre la base fiscal en Colombia</vt:lpstr>
      <vt:lpstr>Antecedentes: Ley 1314 de 2009 Artículo 4: Independencia y Autonomía de las normas tributarias frente a las de contabilidad e información financiera</vt:lpstr>
      <vt:lpstr>La incertidumbre de los posibles efectos</vt:lpstr>
      <vt:lpstr>Posibles tipologías de interacción:</vt:lpstr>
      <vt:lpstr>¿Continúa la incertidumbre?</vt:lpstr>
      <vt:lpstr>Definición: Artículo 2 – DR 2548/12  Bases fiscales</vt:lpstr>
      <vt:lpstr>Base fiscal: Dos normativas</vt:lpstr>
      <vt:lpstr>Diferenciar el reporte de impuestos  vs  definición de base fiscal vs metodología o construcción de la base fiscal que surge del sistema contable de impuestos  </vt:lpstr>
      <vt:lpstr>La pregunta es: ¿Cómo construir la base fiscal?</vt:lpstr>
      <vt:lpstr>Tendencias internacionales - Modelos</vt:lpstr>
      <vt:lpstr>Período de transición fiscal</vt:lpstr>
      <vt:lpstr>Período de transición fiscal Sector salud y cajas de compensación familiar DR 2496/2015</vt:lpstr>
      <vt:lpstr>Adopción voluntaria: Posibles posturas: Pertenencia – Adherencia </vt:lpstr>
      <vt:lpstr>¿Metodología definida en Colombia? (Primera propuesta)</vt:lpstr>
      <vt:lpstr>¿Metodología definida en Colombia? (Decreto 2548/2012 – Orientación Técnica 016 Dic 2015)</vt:lpstr>
      <vt:lpstr>Registro obligatorio de diferencias</vt:lpstr>
      <vt:lpstr>Algunos casos,…..</vt:lpstr>
      <vt:lpstr>Características del registro obligatorio de diferencias</vt:lpstr>
      <vt:lpstr>Cuentas de orden fiscal  Orientación CTCP 001 de 2015</vt:lpstr>
      <vt:lpstr>Ejemplos de formatos,….</vt:lpstr>
      <vt:lpstr>Presentación de PowerPoint</vt:lpstr>
      <vt:lpstr>Ejemplos de formatos,….</vt:lpstr>
      <vt:lpstr>Presentación de PowerPoint</vt:lpstr>
      <vt:lpstr>Ejemplos de formatos,….</vt:lpstr>
      <vt:lpstr>Presentación de PowerPoint</vt:lpstr>
      <vt:lpstr>Libro Tributario </vt:lpstr>
      <vt:lpstr>Libro tributario vs libros oficiales</vt:lpstr>
      <vt:lpstr>Libro Tributario en el sistema de información de cada empresa</vt:lpstr>
      <vt:lpstr>Libro Tributario – Obligados</vt:lpstr>
      <vt:lpstr>Libro Tributario – Operaciones a incluir</vt:lpstr>
      <vt:lpstr>Libro Tributario: Posibles transacciones a excluir  Concepto 016442 junio 2015 DIAN </vt:lpstr>
      <vt:lpstr>Concepto en sistemas</vt:lpstr>
      <vt:lpstr>Libros oficiales vs Libro Tributarios</vt:lpstr>
      <vt:lpstr>Libro Tributario: Book keeping</vt:lpstr>
      <vt:lpstr>Vigencia de normas contables tributarias Antecedentes</vt:lpstr>
      <vt:lpstr>Ley 1314 de 2009 artículo 4</vt:lpstr>
      <vt:lpstr>Ley 1607 de 2012 artículo 165</vt:lpstr>
      <vt:lpstr>¿Normas que pudieran mantenerse en el tiempo?</vt:lpstr>
      <vt:lpstr>¿Normas que pudieran mantenerse en el tiempo?</vt:lpstr>
      <vt:lpstr>¿Normas que pudieran mantenerse en el tiempo?</vt:lpstr>
      <vt:lpstr>Normas contables en leyes de impuestos después del nuevo marco regulatorio NIIF</vt:lpstr>
      <vt:lpstr>La revisoría fiscal y el registro obligatorio o el libro tributario</vt:lpstr>
      <vt:lpstr>La revisoría fiscal y el registro obligatorio o el libro tributario</vt:lpstr>
      <vt:lpstr>La revisoría fiscal y el registro obligatorio o el libro tributario</vt:lpstr>
      <vt:lpstr>Diferencias Temporarias</vt:lpstr>
      <vt:lpstr>Concepto según NIIF (NIC 12):</vt:lpstr>
      <vt:lpstr>Concepto según NIIF (NIC 12):</vt:lpstr>
      <vt:lpstr>LOCALIZACIÓN NIC 12 Base fiscal: dos normativas </vt:lpstr>
      <vt:lpstr>Algoritmo Impuesto diferido</vt:lpstr>
      <vt:lpstr>Casos mas frecuentes…..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aseguramiento en Colombia</vt:lpstr>
      <vt:lpstr>Introducción al aseguramiento</vt:lpstr>
      <vt:lpstr>Presentación de PowerPoint</vt:lpstr>
      <vt:lpstr>Presentación de PowerPoint</vt:lpstr>
      <vt:lpstr>Elementos del trabajo para aseguramiento</vt:lpstr>
      <vt:lpstr>TRABAJOS PARA ASEGURAMIENTO – (Atestiguar – México – Assurance)</vt:lpstr>
      <vt:lpstr>TRABAJOS QUE NO SON DE ASEGURAMIENTO</vt:lpstr>
      <vt:lpstr>Assurance engagement </vt:lpstr>
      <vt:lpstr>Macro proceso</vt:lpstr>
      <vt:lpstr>Normativa sobre aseguramiento en Colombia</vt:lpstr>
      <vt:lpstr>Decreto 0302 de 2015</vt:lpstr>
      <vt:lpstr>Ámbito de aplicación</vt:lpstr>
      <vt:lpstr>Posibles inconsistencias</vt:lpstr>
      <vt:lpstr>Entidades no contempladas</vt:lpstr>
      <vt:lpstr>Posibles inconsistencias</vt:lpstr>
      <vt:lpstr>Responsabilidades artículo 209 Código de Comercio</vt:lpstr>
      <vt:lpstr>Posibles inconsistencias</vt:lpstr>
      <vt:lpstr>Situación del aseguramiento en materia fiscal</vt:lpstr>
      <vt:lpstr>Realidad sobre el artículo 581 del ETN</vt:lpstr>
      <vt:lpstr>El Aseguramiento en Regulación Contable Vs Regulación Fiscal</vt:lpstr>
      <vt:lpstr>Aseguramiento y fraude fiscal</vt:lpstr>
      <vt:lpstr>Beneficios de un dictamen fiscal basado en aseguramiento internacional: Auditor Tributario/Dictamen Fiscal</vt:lpstr>
      <vt:lpstr>Tareas pendientes</vt:lpstr>
      <vt:lpstr>Próxima reforma tributaria 2016</vt:lpstr>
      <vt:lpstr>Próxima reforma tributaria 2016</vt:lpstr>
      <vt:lpstr>Próxima reforma tributaria 2016</vt:lpstr>
      <vt:lpstr>Propuesta de un modelo integrado</vt:lpstr>
      <vt:lpstr>Su tiempo y dedicación fue muy valioso para nuestra organización</vt:lpstr>
    </vt:vector>
  </TitlesOfParts>
  <Company>Baker Tilly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 Jo</dc:creator>
  <cp:lastModifiedBy>Cijuf</cp:lastModifiedBy>
  <cp:revision>169</cp:revision>
  <cp:lastPrinted>2012-09-24T08:37:32Z</cp:lastPrinted>
  <dcterms:created xsi:type="dcterms:W3CDTF">2012-08-13T09:07:04Z</dcterms:created>
  <dcterms:modified xsi:type="dcterms:W3CDTF">2016-02-25T15:48:55Z</dcterms:modified>
</cp:coreProperties>
</file>